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8"/>
  </p:handoutMasterIdLst>
  <p:sldIdLst>
    <p:sldId id="259" r:id="rId3"/>
    <p:sldId id="260" r:id="rId5"/>
    <p:sldId id="261" r:id="rId6"/>
    <p:sldId id="357" r:id="rId7"/>
    <p:sldId id="278" r:id="rId8"/>
    <p:sldId id="279" r:id="rId9"/>
    <p:sldId id="309" r:id="rId10"/>
    <p:sldId id="311" r:id="rId11"/>
    <p:sldId id="294" r:id="rId12"/>
    <p:sldId id="312" r:id="rId13"/>
    <p:sldId id="314" r:id="rId14"/>
    <p:sldId id="316" r:id="rId15"/>
    <p:sldId id="318" r:id="rId16"/>
    <p:sldId id="319" r:id="rId17"/>
    <p:sldId id="320" r:id="rId18"/>
    <p:sldId id="263" r:id="rId19"/>
    <p:sldId id="321" r:id="rId20"/>
    <p:sldId id="322" r:id="rId21"/>
    <p:sldId id="323" r:id="rId22"/>
    <p:sldId id="324" r:id="rId23"/>
    <p:sldId id="343" r:id="rId24"/>
    <p:sldId id="325" r:id="rId25"/>
    <p:sldId id="327" r:id="rId26"/>
    <p:sldId id="328" r:id="rId27"/>
    <p:sldId id="329" r:id="rId28"/>
    <p:sldId id="330" r:id="rId29"/>
    <p:sldId id="332" r:id="rId30"/>
    <p:sldId id="333" r:id="rId31"/>
    <p:sldId id="344" r:id="rId32"/>
    <p:sldId id="338" r:id="rId33"/>
    <p:sldId id="334" r:id="rId34"/>
    <p:sldId id="272" r:id="rId35"/>
    <p:sldId id="275" r:id="rId36"/>
    <p:sldId id="276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C40DA"/>
    <a:srgbClr val="C8C8C8"/>
    <a:srgbClr val="DCDCDC"/>
    <a:srgbClr val="F0F0F0"/>
    <a:srgbClr val="E6E6E6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8"/>
        <p:guide pos="385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38" Type="http://schemas.openxmlformats.org/officeDocument/2006/relationships/handoutMaster" Target="handoutMasters/handoutMaster1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83A246-3216-4D64-A000-A347E1389C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83A246-3216-4D64-A000-A347E1389C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83A246-3216-4D64-A000-A347E1389C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83A246-3216-4D64-A000-A347E1389C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83A246-3216-4D64-A000-A347E1389C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83A246-3216-4D64-A000-A347E1389C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83A246-3216-4D64-A000-A347E1389C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0" y="-2074"/>
            <a:ext cx="12192000" cy="3244832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12192000" cy="2008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61078" y="-2074"/>
            <a:ext cx="461665" cy="142293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1155392" y="4717032"/>
            <a:ext cx="2191963" cy="48588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06405" y="2131758"/>
            <a:ext cx="9144000" cy="2086725"/>
          </a:xfrm>
        </p:spPr>
        <p:txBody>
          <a:bodyPr anchor="b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55392" y="4709889"/>
            <a:ext cx="2191963" cy="485886"/>
          </a:xfrm>
        </p:spPr>
        <p:txBody>
          <a:bodyPr wrap="square" anchor="ctr" anchorCtr="0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689350" y="1022350"/>
            <a:ext cx="4813300" cy="481330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689350" y="2019981"/>
            <a:ext cx="4800600" cy="2852737"/>
          </a:xfrm>
        </p:spPr>
        <p:txBody>
          <a:bodyPr anchor="ctr" anchorCtr="0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-2074"/>
            <a:ext cx="12192000" cy="3244832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0"/>
            <a:ext cx="12192000" cy="2008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" name="矩形: 圆角 10"/>
          <p:cNvSpPr/>
          <p:nvPr/>
        </p:nvSpPr>
        <p:spPr>
          <a:xfrm>
            <a:off x="5034643" y="4129623"/>
            <a:ext cx="2122714" cy="54034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872343" y="2647338"/>
            <a:ext cx="8447314" cy="1202510"/>
          </a:xfrm>
        </p:spPr>
        <p:txBody>
          <a:bodyPr>
            <a:normAutofit/>
          </a:bodyPr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13" hasCustomPrompt="1"/>
          </p:nvPr>
        </p:nvSpPr>
        <p:spPr>
          <a:xfrm>
            <a:off x="5033963" y="4112759"/>
            <a:ext cx="2124075" cy="54927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hemeOverride" Target="../theme/themeOverride1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1.xml"/><Relationship Id="rId1" Type="http://schemas.openxmlformats.org/officeDocument/2006/relationships/tags" Target="../tags/tag4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3.xml"/><Relationship Id="rId1" Type="http://schemas.openxmlformats.org/officeDocument/2006/relationships/tags" Target="../tags/tag42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45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tags" Target="../tags/tag4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7.xml"/><Relationship Id="rId1" Type="http://schemas.openxmlformats.org/officeDocument/2006/relationships/tags" Target="../tags/tag46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9.xml"/><Relationship Id="rId2" Type="http://schemas.openxmlformats.org/officeDocument/2006/relationships/image" Target="../media/image12.png"/><Relationship Id="rId1" Type="http://schemas.openxmlformats.org/officeDocument/2006/relationships/tags" Target="../tags/tag48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58.xml"/><Relationship Id="rId8" Type="http://schemas.openxmlformats.org/officeDocument/2006/relationships/tags" Target="../tags/tag57.xml"/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5" Type="http://schemas.openxmlformats.org/officeDocument/2006/relationships/slideLayout" Target="../slideLayouts/slideLayout7.xml"/><Relationship Id="rId14" Type="http://schemas.openxmlformats.org/officeDocument/2006/relationships/tags" Target="../tags/tag63.xml"/><Relationship Id="rId13" Type="http://schemas.openxmlformats.org/officeDocument/2006/relationships/tags" Target="../tags/tag62.xml"/><Relationship Id="rId12" Type="http://schemas.openxmlformats.org/officeDocument/2006/relationships/tags" Target="../tags/tag61.xml"/><Relationship Id="rId11" Type="http://schemas.openxmlformats.org/officeDocument/2006/relationships/tags" Target="../tags/tag60.xml"/><Relationship Id="rId10" Type="http://schemas.openxmlformats.org/officeDocument/2006/relationships/tags" Target="../tags/tag59.xml"/><Relationship Id="rId1" Type="http://schemas.openxmlformats.org/officeDocument/2006/relationships/tags" Target="../tags/tag50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7.xml"/><Relationship Id="rId10" Type="http://schemas.openxmlformats.org/officeDocument/2006/relationships/themeOverride" Target="../theme/themeOverride4.xml"/><Relationship Id="rId1" Type="http://schemas.openxmlformats.org/officeDocument/2006/relationships/tags" Target="../tags/tag64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78.xml"/><Relationship Id="rId8" Type="http://schemas.openxmlformats.org/officeDocument/2006/relationships/image" Target="../media/image15.png"/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0" Type="http://schemas.openxmlformats.org/officeDocument/2006/relationships/slideLayout" Target="../slideLayouts/slideLayout7.xml"/><Relationship Id="rId1" Type="http://schemas.openxmlformats.org/officeDocument/2006/relationships/tags" Target="../tags/tag71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8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9" Type="http://schemas.openxmlformats.org/officeDocument/2006/relationships/notesSlide" Target="../notesSlides/notesSlide2.xml"/><Relationship Id="rId18" Type="http://schemas.openxmlformats.org/officeDocument/2006/relationships/slideLayout" Target="../slideLayouts/slideLayout7.xml"/><Relationship Id="rId17" Type="http://schemas.openxmlformats.org/officeDocument/2006/relationships/themeOverride" Target="../theme/themeOverride2.xml"/><Relationship Id="rId16" Type="http://schemas.openxmlformats.org/officeDocument/2006/relationships/tags" Target="../tags/tag22.xml"/><Relationship Id="rId15" Type="http://schemas.openxmlformats.org/officeDocument/2006/relationships/tags" Target="../tags/tag21.xml"/><Relationship Id="rId14" Type="http://schemas.openxmlformats.org/officeDocument/2006/relationships/tags" Target="../tags/tag20.xml"/><Relationship Id="rId13" Type="http://schemas.openxmlformats.org/officeDocument/2006/relationships/tags" Target="../tags/tag19.xml"/><Relationship Id="rId12" Type="http://schemas.openxmlformats.org/officeDocument/2006/relationships/tags" Target="../tags/tag18.xml"/><Relationship Id="rId11" Type="http://schemas.openxmlformats.org/officeDocument/2006/relationships/tags" Target="../tags/tag17.xml"/><Relationship Id="rId10" Type="http://schemas.openxmlformats.org/officeDocument/2006/relationships/tags" Target="../tags/tag16.xml"/><Relationship Id="rId1" Type="http://schemas.openxmlformats.org/officeDocument/2006/relationships/tags" Target="../tags/tag7.xml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93.xml"/><Relationship Id="rId5" Type="http://schemas.openxmlformats.org/officeDocument/2006/relationships/image" Target="../media/image18.png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tags" Target="../tags/tag89.xml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98.xml"/><Relationship Id="rId5" Type="http://schemas.openxmlformats.org/officeDocument/2006/relationships/image" Target="../media/image19.png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" Type="http://schemas.openxmlformats.org/officeDocument/2006/relationships/tags" Target="../tags/tag94.xml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03.xml"/><Relationship Id="rId5" Type="http://schemas.openxmlformats.org/officeDocument/2006/relationships/image" Target="../media/image20.png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4.xml"/><Relationship Id="rId1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107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tags" Target="../tags/tag106.xml"/><Relationship Id="rId1" Type="http://schemas.openxmlformats.org/officeDocument/2006/relationships/tags" Target="../tags/tag105.xml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110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tags" Target="../tags/tag109.xml"/><Relationship Id="rId1" Type="http://schemas.openxmlformats.org/officeDocument/2006/relationships/tags" Target="../tags/tag108.xml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113.xml"/><Relationship Id="rId4" Type="http://schemas.openxmlformats.org/officeDocument/2006/relationships/image" Target="../media/image27.png"/><Relationship Id="rId3" Type="http://schemas.openxmlformats.org/officeDocument/2006/relationships/image" Target="../media/image26.png"/><Relationship Id="rId2" Type="http://schemas.openxmlformats.org/officeDocument/2006/relationships/tags" Target="../tags/tag112.xml"/><Relationship Id="rId1" Type="http://schemas.openxmlformats.org/officeDocument/2006/relationships/tags" Target="../tags/tag11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11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tags" Target="../tags/tag114.xml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20.xml"/><Relationship Id="rId3" Type="http://schemas.openxmlformats.org/officeDocument/2006/relationships/image" Target="../media/image31.png"/><Relationship Id="rId2" Type="http://schemas.openxmlformats.org/officeDocument/2006/relationships/tags" Target="../tags/tag119.xml"/><Relationship Id="rId1" Type="http://schemas.openxmlformats.org/officeDocument/2006/relationships/tags" Target="../tags/tag118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125.xml"/><Relationship Id="rId7" Type="http://schemas.openxmlformats.org/officeDocument/2006/relationships/image" Target="../media/image34.png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tags" Target="../tags/tag124.xml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" Type="http://schemas.openxmlformats.org/officeDocument/2006/relationships/tags" Target="../tags/tag121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3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28.xml"/><Relationship Id="rId3" Type="http://schemas.openxmlformats.org/officeDocument/2006/relationships/image" Target="../media/image35.png"/><Relationship Id="rId2" Type="http://schemas.openxmlformats.org/officeDocument/2006/relationships/tags" Target="../tags/tag127.xml"/><Relationship Id="rId1" Type="http://schemas.openxmlformats.org/officeDocument/2006/relationships/tags" Target="../tags/tag12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9.xml"/><Relationship Id="rId1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tags" Target="../tags/tag137.xml"/><Relationship Id="rId8" Type="http://schemas.openxmlformats.org/officeDocument/2006/relationships/tags" Target="../tags/tag136.xml"/><Relationship Id="rId7" Type="http://schemas.openxmlformats.org/officeDocument/2006/relationships/tags" Target="../tags/tag135.xml"/><Relationship Id="rId6" Type="http://schemas.openxmlformats.org/officeDocument/2006/relationships/tags" Target="../tags/tag134.xml"/><Relationship Id="rId5" Type="http://schemas.openxmlformats.org/officeDocument/2006/relationships/tags" Target="../tags/tag133.xml"/><Relationship Id="rId4" Type="http://schemas.openxmlformats.org/officeDocument/2006/relationships/tags" Target="../tags/tag132.xml"/><Relationship Id="rId3" Type="http://schemas.openxmlformats.org/officeDocument/2006/relationships/tags" Target="../tags/tag131.xml"/><Relationship Id="rId2" Type="http://schemas.openxmlformats.org/officeDocument/2006/relationships/image" Target="../media/image37.jpeg"/><Relationship Id="rId12" Type="http://schemas.openxmlformats.org/officeDocument/2006/relationships/notesSlide" Target="../notesSlides/notesSlide5.xml"/><Relationship Id="rId11" Type="http://schemas.openxmlformats.org/officeDocument/2006/relationships/slideLayout" Target="../slideLayouts/slideLayout7.xml"/><Relationship Id="rId10" Type="http://schemas.openxmlformats.org/officeDocument/2006/relationships/themeOverride" Target="../theme/themeOverride5.xml"/><Relationship Id="rId1" Type="http://schemas.openxmlformats.org/officeDocument/2006/relationships/tags" Target="../tags/tag130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6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image" Target="../media/image38.jpeg"/><Relationship Id="rId1" Type="http://schemas.openxmlformats.org/officeDocument/2006/relationships/tags" Target="../tags/tag138.xml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6.xml"/><Relationship Id="rId3" Type="http://schemas.openxmlformats.org/officeDocument/2006/relationships/themeOverride" Target="../theme/themeOverride7.xml"/><Relationship Id="rId2" Type="http://schemas.openxmlformats.org/officeDocument/2006/relationships/tags" Target="../tags/tag143.xml"/><Relationship Id="rId1" Type="http://schemas.openxmlformats.org/officeDocument/2006/relationships/tags" Target="../tags/tag142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29.xml"/><Relationship Id="rId5" Type="http://schemas.openxmlformats.org/officeDocument/2006/relationships/image" Target="../media/image3.png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3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31.xml"/><Relationship Id="rId1" Type="http://schemas.openxmlformats.org/officeDocument/2006/relationships/tags" Target="../tags/tag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3.xml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9.xml"/><Relationship Id="rId1" Type="http://schemas.openxmlformats.org/officeDocument/2006/relationships/tags" Target="../tags/tag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011555" y="1905635"/>
            <a:ext cx="9999980" cy="2145030"/>
          </a:xfrm>
        </p:spPr>
        <p:txBody>
          <a:bodyPr lIns="90000" tIns="46800" rIns="90000" bIns="46800">
            <a:normAutofit fontScale="90000"/>
          </a:bodyPr>
          <a:lstStyle/>
          <a:p>
            <a:pPr algn="ctr"/>
            <a:r>
              <a:rPr lang="zh-CN" altLang="en-US" sz="8800"/>
              <a:t> </a:t>
            </a:r>
            <a:r>
              <a:rPr lang="zh-CN" altLang="en-US" sz="7200"/>
              <a:t>荔枝交友便民平台答 辩</a:t>
            </a:r>
            <a:br>
              <a:rPr lang="en-US" altLang="zh-CN"/>
            </a:br>
            <a:endParaRPr lang="en-US" altLang="zh-CN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800100" y="4590415"/>
            <a:ext cx="10865485" cy="1363980"/>
          </a:xfrm>
          <a:solidFill>
            <a:schemeClr val="accent2"/>
          </a:solidFill>
          <a:ln>
            <a:solidFill>
              <a:srgbClr val="FF0000"/>
            </a:solidFill>
          </a:ln>
        </p:spPr>
        <p:txBody>
          <a:bodyPr lIns="90000" tIns="46800" rIns="90000" bIns="46800">
            <a:normAutofit/>
          </a:bodyPr>
          <a:lstStyle/>
          <a:p>
            <a:pPr algn="ctr"/>
            <a:r>
              <a:rPr lang="en-US" altLang="zh-CN" sz="4400"/>
              <a:t> </a:t>
            </a:r>
            <a:r>
              <a:rPr lang="en-US" altLang="zh-CN" sz="4000"/>
              <a:t> 1607C  </a:t>
            </a:r>
            <a:r>
              <a:rPr lang="zh-CN" altLang="en-US" sz="4000"/>
              <a:t>答辩人</a:t>
            </a:r>
            <a:r>
              <a:rPr lang="en-US" altLang="zh-CN" sz="4000"/>
              <a:t>:  </a:t>
            </a:r>
            <a:r>
              <a:rPr lang="zh-CN" altLang="en-US" sz="4000"/>
              <a:t>朱连杰</a:t>
            </a:r>
            <a:r>
              <a:rPr lang="zh-CN" altLang="en-US" sz="4000"/>
              <a:t> </a:t>
            </a:r>
            <a:endParaRPr lang="zh-CN" altLang="en-US" sz="4000"/>
          </a:p>
        </p:txBody>
      </p:sp>
    </p:spTree>
    <p:custDataLst>
      <p:tags r:id="rId3"/>
    </p:custDataLst>
  </p:cSld>
  <p:clrMapOvr>
    <a:masterClrMapping/>
  </p:clrMapOvr>
  <p:transition>
    <p:newsflash/>
  </p:transition>
  <p:timing>
    <p:tnLst>
      <p:par>
        <p:cTn id="1" dur="indefinite" restart="never" nodeType="tmRoot"/>
      </p:par>
    </p:tnLst>
    <p:bldLst>
      <p:bldP spid="5" grpId="1" animBg="1" build="p"/>
      <p:bldP spid="4" grpId="1"/>
      <p:bldP spid="4" grpId="3"/>
      <p:bldP spid="4" grpId="5"/>
      <p:bldP spid="4" grpId="7"/>
      <p:bldP spid="4" grpId="9"/>
      <p:bldP spid="4" grpId="1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表格 1"/>
          <p:cNvGraphicFramePr/>
          <p:nvPr/>
        </p:nvGraphicFramePr>
        <p:xfrm>
          <a:off x="915035" y="1565275"/>
          <a:ext cx="2934970" cy="159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4970"/>
              </a:tblGrid>
              <a:tr h="1597025"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zh-CN" altLang="en-US" sz="4000">
                          <a:solidFill>
                            <a:schemeClr val="tx1"/>
                          </a:solidFill>
                        </a:rPr>
                        <a:t>系 统 架 构</a:t>
                      </a:r>
                      <a:endParaRPr lang="zh-CN" altLang="en-US" sz="40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4436745" y="1565275"/>
          <a:ext cx="3429000" cy="16275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0"/>
              </a:tblGrid>
              <a:tr h="1627505"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lang="zh-CN" altLang="en-US" sz="4000">
                          <a:solidFill>
                            <a:schemeClr val="tx1"/>
                          </a:solidFill>
                        </a:rPr>
                        <a:t>模 块 划 分</a:t>
                      </a:r>
                      <a:endParaRPr lang="zh-CN" altLang="en-US" sz="40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EC40D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8279765" y="1565275"/>
          <a:ext cx="3450590" cy="1595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0590"/>
              </a:tblGrid>
              <a:tr h="1595755"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zh-CN" altLang="en-US" sz="4000">
                          <a:solidFill>
                            <a:schemeClr val="tx1"/>
                          </a:solidFill>
                        </a:rPr>
                        <a:t>表 结 构 分 析</a:t>
                      </a:r>
                      <a:endParaRPr lang="zh-CN" altLang="en-US" sz="40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9" name="表格 8"/>
          <p:cNvGraphicFramePr/>
          <p:nvPr/>
        </p:nvGraphicFramePr>
        <p:xfrm>
          <a:off x="1310005" y="111760"/>
          <a:ext cx="4582160" cy="1131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2160"/>
              </a:tblGrid>
              <a:tr h="113157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4400"/>
                        <a:t>系 统 的 设 计</a:t>
                      </a:r>
                      <a:endParaRPr lang="zh-CN" altLang="en-US" sz="440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" name="表格 22"/>
          <p:cNvGraphicFramePr/>
          <p:nvPr/>
        </p:nvGraphicFramePr>
        <p:xfrm>
          <a:off x="3660140" y="4692015"/>
          <a:ext cx="4981575" cy="124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81575"/>
              </a:tblGrid>
              <a:tr h="1249680">
                <a:tc>
                  <a:txBody>
                    <a:bodyPr/>
                    <a:p>
                      <a:pPr algn="ctr">
                        <a:lnSpc>
                          <a:spcPct val="190000"/>
                        </a:lnSpc>
                        <a:buNone/>
                      </a:pPr>
                      <a:r>
                        <a:rPr lang="zh-CN" altLang="en-US" sz="4000"/>
                        <a:t>API文档</a:t>
                      </a:r>
                      <a:endParaRPr lang="zh-CN" altLang="en-US" sz="40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5" name="下箭头 24"/>
          <p:cNvSpPr/>
          <p:nvPr/>
        </p:nvSpPr>
        <p:spPr>
          <a:xfrm>
            <a:off x="2608580" y="3162300"/>
            <a:ext cx="1828165" cy="1191260"/>
          </a:xfrm>
          <a:prstGeom prst="downArrow">
            <a:avLst/>
          </a:prstGeom>
          <a:solidFill>
            <a:srgbClr val="7030A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下箭头 25"/>
          <p:cNvSpPr/>
          <p:nvPr/>
        </p:nvSpPr>
        <p:spPr>
          <a:xfrm>
            <a:off x="5182235" y="3192780"/>
            <a:ext cx="1828165" cy="1191260"/>
          </a:xfrm>
          <a:prstGeom prst="down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下箭头 26"/>
          <p:cNvSpPr/>
          <p:nvPr/>
        </p:nvSpPr>
        <p:spPr>
          <a:xfrm>
            <a:off x="7865745" y="3162300"/>
            <a:ext cx="1828165" cy="1191260"/>
          </a:xfrm>
          <a:prstGeom prst="down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2" name="表格 1"/>
          <p:cNvGraphicFramePr/>
          <p:nvPr/>
        </p:nvGraphicFramePr>
        <p:xfrm>
          <a:off x="1310005" y="111760"/>
          <a:ext cx="4582160" cy="1131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2160"/>
              </a:tblGrid>
              <a:tr h="113157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4400"/>
                        <a:t>系 统 架 构</a:t>
                      </a:r>
                      <a:endParaRPr lang="zh-CN" altLang="en-US" sz="440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sp>
        <p:nvSpPr>
          <p:cNvPr id="25" name="流程图: 联系 24"/>
          <p:cNvSpPr/>
          <p:nvPr/>
        </p:nvSpPr>
        <p:spPr>
          <a:xfrm>
            <a:off x="7498080" y="2710180"/>
            <a:ext cx="2184400" cy="2651125"/>
          </a:xfrm>
          <a:prstGeom prst="flowChartConnector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400">
              <a:solidFill>
                <a:schemeClr val="tx1"/>
              </a:solidFill>
            </a:endParaRPr>
          </a:p>
          <a:p>
            <a:pPr algn="ctr"/>
            <a:r>
              <a:rPr lang="zh-CN" altLang="en-US" sz="1400">
                <a:solidFill>
                  <a:schemeClr val="tx1"/>
                </a:solidFill>
              </a:rPr>
              <a:t>SpringCloud是基于SpringBoot的一整套实现微服务的框架。实现微服务之间的通信,直接将模板上传到容器中.</a:t>
            </a:r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26" name="流程图: 联系 25"/>
          <p:cNvSpPr/>
          <p:nvPr/>
        </p:nvSpPr>
        <p:spPr>
          <a:xfrm>
            <a:off x="4171315" y="1377950"/>
            <a:ext cx="3326765" cy="1331595"/>
          </a:xfrm>
          <a:prstGeom prst="flowChartConnector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>
                <a:solidFill>
                  <a:schemeClr val="tx1"/>
                </a:solidFill>
              </a:rPr>
              <a:t>SpringBoot是一个服务于框架的框架，服务范围是简化配置文件。让应用部署变的简单可以快速开启一个Web容器进行开发。</a:t>
            </a:r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27" name="流程图: 联系 26"/>
          <p:cNvSpPr/>
          <p:nvPr/>
        </p:nvSpPr>
        <p:spPr>
          <a:xfrm>
            <a:off x="4170045" y="5361305"/>
            <a:ext cx="3328035" cy="1372235"/>
          </a:xfrm>
          <a:prstGeom prst="flowChartConnector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zh-CN" altLang="en-US" sz="1400">
                <a:solidFill>
                  <a:schemeClr val="tx1"/>
                </a:solidFill>
              </a:rPr>
              <a:t>SpringData是一个用于简化数据库访问，并支持云服务的开源框架。</a:t>
            </a:r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28" name="流程图: 联系 27"/>
          <p:cNvSpPr/>
          <p:nvPr/>
        </p:nvSpPr>
        <p:spPr>
          <a:xfrm>
            <a:off x="1986915" y="2709545"/>
            <a:ext cx="2184400" cy="2651125"/>
          </a:xfrm>
          <a:prstGeom prst="flowChartConnector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zh-CN" altLang="en-US" sz="1400">
                <a:solidFill>
                  <a:schemeClr val="tx1"/>
                </a:solidFill>
              </a:rPr>
              <a:t>SpringMVC可以把业务对象和控制逻辑清晰的分离，允许声明的方法进行请求参数和业务对象的绑定 </a:t>
            </a:r>
            <a:endParaRPr lang="zh-CN" altLang="en-US" sz="1400">
              <a:solidFill>
                <a:schemeClr val="tx1"/>
              </a:solidFill>
            </a:endParaRPr>
          </a:p>
        </p:txBody>
      </p:sp>
      <p:graphicFrame>
        <p:nvGraphicFramePr>
          <p:cNvPr id="29" name="表格 28"/>
          <p:cNvGraphicFramePr/>
          <p:nvPr/>
        </p:nvGraphicFramePr>
        <p:xfrm>
          <a:off x="4170045" y="2709545"/>
          <a:ext cx="3328035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8035"/>
              </a:tblGrid>
              <a:tr h="26517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800">
                          <a:solidFill>
                            <a:schemeClr val="tx1"/>
                          </a:solidFill>
                        </a:rPr>
                        <a:t>后 端 架 构 为：</a:t>
                      </a:r>
                      <a:endParaRPr lang="zh-CN" altLang="en-US" sz="2800"/>
                    </a:p>
                    <a:p>
                      <a:pPr>
                        <a:buNone/>
                      </a:pPr>
                      <a:r>
                        <a:rPr lang="zh-CN" altLang="en-US" sz="2800" b="1">
                          <a:solidFill>
                            <a:srgbClr val="92D050"/>
                          </a:solidFill>
                        </a:rPr>
                        <a:t>SpringBoot</a:t>
                      </a:r>
                      <a:r>
                        <a:rPr lang="zh-CN" altLang="en-US" sz="2800" b="1"/>
                        <a:t>+</a:t>
                      </a:r>
                      <a:r>
                        <a:rPr lang="zh-CN" altLang="en-US" sz="2800" b="1">
                          <a:solidFill>
                            <a:srgbClr val="FFC000"/>
                          </a:solidFill>
                        </a:rPr>
                        <a:t>SpringCloud</a:t>
                      </a:r>
                      <a:r>
                        <a:rPr lang="zh-CN" altLang="en-US" sz="2800" b="1"/>
                        <a:t>+</a:t>
                      </a:r>
                      <a:r>
                        <a:rPr lang="zh-CN" altLang="en-US" sz="2000" b="1">
                          <a:solidFill>
                            <a:srgbClr val="00B0F0"/>
                          </a:solidFill>
                        </a:rPr>
                        <a:t>SpringMVC</a:t>
                      </a:r>
                      <a:r>
                        <a:rPr lang="zh-CN" altLang="en-US" sz="2800" b="1"/>
                        <a:t>+</a:t>
                      </a:r>
                      <a:r>
                        <a:rPr lang="zh-CN" altLang="en-US" sz="2800" b="1">
                          <a:solidFill>
                            <a:schemeClr val="tx2"/>
                          </a:solidFill>
                        </a:rPr>
                        <a:t>SpringData</a:t>
                      </a:r>
                      <a:r>
                        <a:rPr lang="zh-CN" altLang="en-US" sz="2800"/>
                        <a:t> </a:t>
                      </a:r>
                      <a:r>
                        <a:rPr lang="zh-CN" altLang="en-US" sz="2800">
                          <a:solidFill>
                            <a:schemeClr val="tx1"/>
                          </a:solidFill>
                        </a:rPr>
                        <a:t>我 们把 这 种 架 构 也 称之 为 </a:t>
                      </a:r>
                      <a:r>
                        <a:rPr lang="zh-CN" altLang="en-US" sz="2800">
                          <a:solidFill>
                            <a:srgbClr val="EC40DA"/>
                          </a:solidFill>
                        </a:rPr>
                        <a:t>全 家 桶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。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 animBg="1"/>
      <p:bldP spid="28" grpId="0" bldLvl="0" animBg="1"/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9" name="表格 8"/>
          <p:cNvGraphicFramePr/>
          <p:nvPr/>
        </p:nvGraphicFramePr>
        <p:xfrm>
          <a:off x="1085215" y="111760"/>
          <a:ext cx="4806950" cy="1131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6950"/>
              </a:tblGrid>
              <a:tr h="113157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4400">
                          <a:solidFill>
                            <a:schemeClr val="bg1"/>
                          </a:solidFill>
                        </a:rPr>
                        <a:t>模 块 划 分</a:t>
                      </a:r>
                      <a:endParaRPr lang="zh-CN" altLang="en-US" sz="44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EC40DA"/>
                    </a:solidFill>
                  </a:tcPr>
                </a:tc>
              </a:tr>
            </a:tbl>
          </a:graphicData>
        </a:graphic>
      </p:graphicFrame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EC40DA"/>
          </a:solidFill>
          <a:ln>
            <a:solidFill>
              <a:srgbClr val="EC40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2" name="表格 1"/>
          <p:cNvGraphicFramePr/>
          <p:nvPr/>
        </p:nvGraphicFramePr>
        <p:xfrm>
          <a:off x="6064250" y="166370"/>
          <a:ext cx="4918075" cy="10775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8075"/>
              </a:tblGrid>
              <a:tr h="1077595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我们的十次方项目共分为18个子模块（其17个是微服务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还有一个公共的模块</a:t>
                      </a:r>
                      <a:r>
                        <a:rPr lang="en-US" altLang="zh-CN"/>
                        <a:t>(common)</a:t>
                      </a:r>
                      <a:r>
                        <a:rPr lang="zh-CN" altLang="en-US"/>
                        <a:t>）</a:t>
                      </a:r>
                      <a:endParaRPr lang="zh-CN" altLang="en-US"/>
                    </a:p>
                  </a:txBody>
                  <a:tcPr>
                    <a:solidFill>
                      <a:srgbClr val="EC40DA"/>
                    </a:solidFill>
                  </a:tcPr>
                </a:tc>
              </a:tr>
            </a:tbl>
          </a:graphicData>
        </a:graphic>
      </p:graphicFrame>
      <p:pic>
        <p:nvPicPr>
          <p:cNvPr id="10" name="图片 9" descr="JWD}U$$)VG64%`0KICM48M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215" y="1558290"/>
            <a:ext cx="4806950" cy="5276215"/>
          </a:xfrm>
          <a:prstGeom prst="rect">
            <a:avLst/>
          </a:prstGeom>
        </p:spPr>
      </p:pic>
      <p:graphicFrame>
        <p:nvGraphicFramePr>
          <p:cNvPr id="11" name="表格 10"/>
          <p:cNvGraphicFramePr/>
          <p:nvPr/>
        </p:nvGraphicFramePr>
        <p:xfrm>
          <a:off x="6064250" y="2016125"/>
          <a:ext cx="4918710" cy="1454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8710"/>
              </a:tblGrid>
              <a:tr h="145478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615" y="2016760"/>
            <a:ext cx="4918710" cy="2151380"/>
          </a:xfrm>
          <a:prstGeom prst="rect">
            <a:avLst/>
          </a:prstGeom>
        </p:spPr>
      </p:pic>
      <p:graphicFrame>
        <p:nvGraphicFramePr>
          <p:cNvPr id="13" name="表格 12"/>
          <p:cNvGraphicFramePr/>
          <p:nvPr/>
        </p:nvGraphicFramePr>
        <p:xfrm>
          <a:off x="6129020" y="1469390"/>
          <a:ext cx="4793615" cy="4552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93615"/>
              </a:tblGrid>
              <a:tr h="45529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公共模块的部分代码</a:t>
                      </a:r>
                      <a:endParaRPr lang="zh-CN" altLang="en-US"/>
                    </a:p>
                  </a:txBody>
                  <a:tcPr>
                    <a:solidFill>
                      <a:srgbClr val="EC40DA"/>
                    </a:solidFill>
                  </a:tcPr>
                </a:tc>
              </a:tr>
            </a:tbl>
          </a:graphicData>
        </a:graphic>
      </p:graphicFrame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9020" y="4249420"/>
            <a:ext cx="4794250" cy="22288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9" name="表格 8"/>
          <p:cNvGraphicFramePr/>
          <p:nvPr/>
        </p:nvGraphicFramePr>
        <p:xfrm>
          <a:off x="1085215" y="111760"/>
          <a:ext cx="4806950" cy="1131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6950"/>
              </a:tblGrid>
              <a:tr h="113157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4400">
                          <a:solidFill>
                            <a:schemeClr val="bg1"/>
                          </a:solidFill>
                        </a:rPr>
                        <a:t>表结构分析</a:t>
                      </a:r>
                      <a:endParaRPr lang="zh-CN" altLang="en-US" sz="440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1439"/>
            <a:ext cx="461665" cy="1244515"/>
          </a:xfrm>
          <a:prstGeom prst="rect">
            <a:avLst/>
          </a:prstGeom>
          <a:solidFill>
            <a:srgbClr val="FFC000"/>
          </a:solidFill>
          <a:ln>
            <a:solidFill>
              <a:srgbClr val="EC40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419860" y="1376680"/>
            <a:ext cx="997585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采用的分库分表设计，每个业务模块为1个独立的数据库</a:t>
            </a:r>
            <a:endParaRPr lang="zh-CN" altLang="en-US" sz="2400"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8" name="表格 7"/>
          <p:cNvGraphicFramePr/>
          <p:nvPr/>
        </p:nvGraphicFramePr>
        <p:xfrm>
          <a:off x="1085215" y="1837055"/>
          <a:ext cx="7849870" cy="418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49870"/>
              </a:tblGrid>
              <a:tr h="418592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2800"/>
                        <a:t>tensquare_article 文章</a:t>
                      </a:r>
                      <a:endParaRPr lang="zh-CN" altLang="en-US" sz="2800"/>
                    </a:p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2800"/>
                        <a:t>tensquare_base 基础</a:t>
                      </a:r>
                      <a:endParaRPr lang="zh-CN" altLang="en-US" sz="2800"/>
                    </a:p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2800"/>
                        <a:t>tensquare_friend 交友</a:t>
                      </a:r>
                      <a:endParaRPr lang="zh-CN" altLang="en-US" sz="2800"/>
                    </a:p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2800"/>
                        <a:t>tensquare_gathering 活动</a:t>
                      </a:r>
                      <a:endParaRPr lang="zh-CN" altLang="en-US" sz="2800"/>
                    </a:p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2800"/>
                        <a:t>tensquare_qa 问答</a:t>
                      </a:r>
                      <a:endParaRPr lang="zh-CN" altLang="en-US" sz="2800"/>
                    </a:p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2800"/>
                        <a:t>tensquare_recruit 招聘</a:t>
                      </a:r>
                      <a:endParaRPr lang="zh-CN" altLang="en-US" sz="2800"/>
                    </a:p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2800"/>
                        <a:t>tensquare_user 用户</a:t>
                      </a:r>
                      <a:endParaRPr lang="zh-CN" altLang="en-US" sz="2800"/>
                    </a:p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2800"/>
                        <a:t>tensquare_spit 吐槽</a:t>
                      </a:r>
                      <a:endParaRPr lang="zh-CN" altLang="en-US" sz="280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6" name="表格 5"/>
          <p:cNvGraphicFramePr/>
          <p:nvPr/>
        </p:nvGraphicFramePr>
        <p:xfrm>
          <a:off x="1050925" y="344805"/>
          <a:ext cx="3924300" cy="79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300"/>
              </a:tblGrid>
              <a:tr h="7975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4400">
                          <a:solidFill>
                            <a:schemeClr val="bg1"/>
                          </a:solidFill>
                          <a:sym typeface="+mn-ea"/>
                        </a:rPr>
                        <a:t>API </a:t>
                      </a:r>
                      <a:r>
                        <a:rPr lang="zh-CN" altLang="en-US" sz="4400">
                          <a:solidFill>
                            <a:schemeClr val="bg1"/>
                          </a:solidFill>
                          <a:sym typeface="+mn-ea"/>
                        </a:rPr>
                        <a:t>文 档</a:t>
                      </a:r>
                      <a:endParaRPr lang="zh-CN" altLang="en-US" sz="4400">
                        <a:solidFill>
                          <a:schemeClr val="bg1"/>
                        </a:solidFill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1050925" y="1242060"/>
            <a:ext cx="9725025" cy="58356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t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前后端约定的返回码列表</a:t>
            </a:r>
            <a:endParaRPr lang="zh-CN" altLang="en-US" sz="320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335" y="1983105"/>
            <a:ext cx="10180320" cy="43719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50850" y="-11430"/>
            <a:ext cx="461645" cy="1084580"/>
          </a:xfrm>
          <a:prstGeom prst="rect">
            <a:avLst/>
          </a:prstGeom>
          <a:solidFill>
            <a:srgbClr val="92D050"/>
          </a:solidFill>
          <a:ln>
            <a:solidFill>
              <a:srgbClr val="EC40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4" name="表格 3"/>
          <p:cNvGraphicFramePr/>
          <p:nvPr/>
        </p:nvGraphicFramePr>
        <p:xfrm>
          <a:off x="1162050" y="197485"/>
          <a:ext cx="5280025" cy="905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0025"/>
              </a:tblGrid>
              <a:tr h="905510"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zh-CN" altLang="en-US" sz="4400"/>
                        <a:t>功 能 模 块 的 描 述</a:t>
                      </a:r>
                      <a:endParaRPr lang="zh-CN" altLang="en-US" sz="440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sp>
        <p:nvSpPr>
          <p:cNvPr id="21" name="矩形 20"/>
          <p:cNvSpPr/>
          <p:nvPr>
            <p:custDataLst>
              <p:tags r:id="rId2"/>
            </p:custDataLst>
          </p:nvPr>
        </p:nvSpPr>
        <p:spPr>
          <a:xfrm>
            <a:off x="2460625" y="1233170"/>
            <a:ext cx="900486" cy="71632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200"/>
              <a:t>01</a:t>
            </a:r>
            <a:endParaRPr lang="en-US" altLang="zh-CN" sz="3200"/>
          </a:p>
        </p:txBody>
      </p:sp>
      <p:sp>
        <p:nvSpPr>
          <p:cNvPr id="25" name="矩形 24"/>
          <p:cNvSpPr/>
          <p:nvPr>
            <p:custDataLst>
              <p:tags r:id="rId3"/>
            </p:custDataLst>
          </p:nvPr>
        </p:nvSpPr>
        <p:spPr>
          <a:xfrm>
            <a:off x="2460625" y="2094387"/>
            <a:ext cx="900486" cy="81856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200"/>
              <a:t>02</a:t>
            </a:r>
            <a:endParaRPr lang="en-US" altLang="zh-CN" sz="3200"/>
          </a:p>
        </p:txBody>
      </p:sp>
      <p:sp>
        <p:nvSpPr>
          <p:cNvPr id="29" name="矩形 28"/>
          <p:cNvSpPr/>
          <p:nvPr>
            <p:custDataLst>
              <p:tags r:id="rId4"/>
            </p:custDataLst>
          </p:nvPr>
        </p:nvSpPr>
        <p:spPr>
          <a:xfrm>
            <a:off x="2460625" y="3036851"/>
            <a:ext cx="900486" cy="72580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200"/>
              <a:t>03</a:t>
            </a:r>
            <a:endParaRPr lang="en-US" altLang="zh-CN" sz="3200"/>
          </a:p>
        </p:txBody>
      </p:sp>
      <p:sp>
        <p:nvSpPr>
          <p:cNvPr id="33" name="矩形 32"/>
          <p:cNvSpPr/>
          <p:nvPr>
            <p:custDataLst>
              <p:tags r:id="rId5"/>
            </p:custDataLst>
          </p:nvPr>
        </p:nvSpPr>
        <p:spPr>
          <a:xfrm>
            <a:off x="2460625" y="3894683"/>
            <a:ext cx="900486" cy="7244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/>
              <a:t>04</a:t>
            </a:r>
            <a:endParaRPr lang="en-US" altLang="zh-CN" sz="2400"/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3475355" y="1233170"/>
            <a:ext cx="6026785" cy="795655"/>
          </a:xfrm>
          <a:prstGeom prst="rect">
            <a:avLst/>
          </a:prstGeom>
          <a:solidFill>
            <a:srgbClr val="92D050"/>
          </a:solidFill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36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基 础 微 服 务</a:t>
            </a:r>
            <a:endParaRPr lang="zh-CN" altLang="en-US" sz="36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3474085" y="2094230"/>
            <a:ext cx="6026785" cy="819150"/>
          </a:xfrm>
          <a:prstGeom prst="rect">
            <a:avLst/>
          </a:prstGeom>
          <a:solidFill>
            <a:srgbClr val="92D050"/>
          </a:solidFill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buClrTx/>
              <a:buSzTx/>
              <a:buFontTx/>
            </a:pPr>
            <a:r>
              <a:rPr lang="zh-CN" sz="36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招 聘 微 服 务</a:t>
            </a:r>
            <a:endParaRPr lang="zh-CN" sz="36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3499485" y="3036570"/>
            <a:ext cx="6024880" cy="726440"/>
          </a:xfrm>
          <a:prstGeom prst="rect">
            <a:avLst/>
          </a:prstGeom>
          <a:solidFill>
            <a:srgbClr val="92D050"/>
          </a:solidFill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36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问 答 微 服 务</a:t>
            </a:r>
            <a:endParaRPr lang="zh-CN" sz="36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3499485" y="4747260"/>
            <a:ext cx="5991860" cy="751205"/>
          </a:xfrm>
          <a:prstGeom prst="rect">
            <a:avLst/>
          </a:prstGeom>
          <a:solidFill>
            <a:srgbClr val="92D050"/>
          </a:solidFill>
        </p:spPr>
        <p:txBody>
          <a:bodyPr wrap="none">
            <a:no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>
                <a:solidFill>
                  <a:schemeClr val="bg1"/>
                </a:solidFill>
              </a:rPr>
              <a:t>吐槽 微 服 务</a:t>
            </a:r>
            <a:endParaRPr lang="zh-CN" altLang="en-US" sz="360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>
            <p:custDataLst>
              <p:tags r:id="rId10"/>
            </p:custDataLst>
          </p:nvPr>
        </p:nvSpPr>
        <p:spPr>
          <a:xfrm>
            <a:off x="3488690" y="3894455"/>
            <a:ext cx="6001385" cy="724535"/>
          </a:xfrm>
          <a:prstGeom prst="rect">
            <a:avLst/>
          </a:prstGeom>
          <a:solidFill>
            <a:srgbClr val="92D050"/>
          </a:solidFill>
        </p:spPr>
        <p:txBody>
          <a:bodyPr wrap="none">
            <a:no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>
                <a:solidFill>
                  <a:schemeClr val="bg1"/>
                </a:solidFill>
              </a:rPr>
              <a:t>文 章 微 服 务</a:t>
            </a:r>
            <a:endParaRPr lang="zh-CN" altLang="en-US" sz="3600">
              <a:solidFill>
                <a:schemeClr val="bg1"/>
              </a:solidFill>
            </a:endParaRPr>
          </a:p>
        </p:txBody>
      </p:sp>
      <p:sp>
        <p:nvSpPr>
          <p:cNvPr id="32" name="矩形 31"/>
          <p:cNvSpPr/>
          <p:nvPr>
            <p:custDataLst>
              <p:tags r:id="rId11"/>
            </p:custDataLst>
          </p:nvPr>
        </p:nvSpPr>
        <p:spPr>
          <a:xfrm>
            <a:off x="2460625" y="4746625"/>
            <a:ext cx="900430" cy="75120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/>
              <a:t>05</a:t>
            </a:r>
            <a:endParaRPr lang="en-US" altLang="zh-CN" sz="2400"/>
          </a:p>
        </p:txBody>
      </p:sp>
      <p:sp>
        <p:nvSpPr>
          <p:cNvPr id="34" name="矩形 33"/>
          <p:cNvSpPr/>
          <p:nvPr>
            <p:custDataLst>
              <p:tags r:id="rId12"/>
            </p:custDataLst>
          </p:nvPr>
        </p:nvSpPr>
        <p:spPr>
          <a:xfrm>
            <a:off x="2460625" y="5626596"/>
            <a:ext cx="900486" cy="70346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/>
              <a:t>06</a:t>
            </a:r>
            <a:endParaRPr lang="en-US" altLang="zh-CN" sz="2400"/>
          </a:p>
        </p:txBody>
      </p:sp>
      <p:sp>
        <p:nvSpPr>
          <p:cNvPr id="35" name="文本框 34"/>
          <p:cNvSpPr txBox="1"/>
          <p:nvPr>
            <p:custDataLst>
              <p:tags r:id="rId13"/>
            </p:custDataLst>
          </p:nvPr>
        </p:nvSpPr>
        <p:spPr>
          <a:xfrm>
            <a:off x="3499231" y="5626596"/>
            <a:ext cx="5990604" cy="703463"/>
          </a:xfrm>
          <a:prstGeom prst="rect">
            <a:avLst/>
          </a:prstGeom>
          <a:solidFill>
            <a:srgbClr val="92D050"/>
          </a:solidFill>
        </p:spPr>
        <p:txBody>
          <a:bodyPr wrap="none">
            <a:no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600">
                <a:solidFill>
                  <a:schemeClr val="bg1"/>
                </a:solidFill>
              </a:rPr>
              <a:t>搜索 微 服 务</a:t>
            </a:r>
            <a:endParaRPr lang="zh-CN" altLang="en-US" sz="3600">
              <a:solidFill>
                <a:schemeClr val="bg1"/>
              </a:solidFill>
            </a:endParaRPr>
          </a:p>
        </p:txBody>
      </p:sp>
    </p:spTree>
    <p:custDataLst>
      <p:tags r:id="rId1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6" grpId="0" animBg="1"/>
      <p:bldP spid="25" grpId="0" animBg="1"/>
      <p:bldP spid="9" grpId="0" animBg="1"/>
      <p:bldP spid="29" grpId="0" animBg="1"/>
      <p:bldP spid="13" grpId="0" animBg="1"/>
      <p:bldP spid="33" grpId="0" animBg="1"/>
      <p:bldP spid="28" grpId="0" animBg="1"/>
      <p:bldP spid="32" grpId="0" animBg="1"/>
      <p:bldP spid="15" grpId="0" animBg="1"/>
      <p:bldP spid="34" grpId="0" animBg="1"/>
      <p:bldP spid="3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099305" y="324862"/>
            <a:ext cx="6477152" cy="590931"/>
          </a:xfrm>
          <a:prstGeom prst="rect">
            <a:avLst/>
          </a:prstGeom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rgbClr val="92D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功能模块一之基础服务</a:t>
            </a:r>
            <a:endParaRPr lang="zh-CN" altLang="en-US">
              <a:solidFill>
                <a:srgbClr val="92D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78359" y="4025394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2018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78359" y="4401116"/>
            <a:ext cx="3741593" cy="313829"/>
          </a:xfrm>
          <a:prstGeom prst="rect">
            <a:avLst/>
          </a:prstGeom>
        </p:spPr>
        <p:txBody>
          <a:bodyPr wrap="square">
            <a:normAutofit lnSpcReduction="20000"/>
          </a:bodyPr>
          <a:lstStyle>
            <a:defPPr>
              <a:defRPr lang="zh-CN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r>
              <a:rPr lang="en-US" altLang="zh-CN"/>
              <a:t>YOU CAN ADD YOUR TITLE HERE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4297371" y="4021261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2019</a:t>
            </a:r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6"/>
            </p:custDataLst>
          </p:nvPr>
        </p:nvSpPr>
        <p:spPr>
          <a:xfrm>
            <a:off x="8402430" y="4026923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2020</a:t>
            </a:r>
            <a:endParaRPr lang="zh-CN" altLang="en-US"/>
          </a:p>
        </p:txBody>
      </p:sp>
      <p:graphicFrame>
        <p:nvGraphicFramePr>
          <p:cNvPr id="3" name="表格 2"/>
          <p:cNvGraphicFramePr/>
          <p:nvPr/>
        </p:nvGraphicFramePr>
        <p:xfrm>
          <a:off x="683260" y="1422400"/>
          <a:ext cx="3884295" cy="523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4295"/>
              </a:tblGrid>
              <a:tr h="523240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分布式ID生成器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895" y="2045335"/>
            <a:ext cx="3884295" cy="1981835"/>
          </a:xfrm>
          <a:prstGeom prst="rect">
            <a:avLst/>
          </a:prstGeom>
        </p:spPr>
      </p:pic>
      <p:graphicFrame>
        <p:nvGraphicFramePr>
          <p:cNvPr id="10" name="表格 9"/>
          <p:cNvGraphicFramePr/>
          <p:nvPr/>
        </p:nvGraphicFramePr>
        <p:xfrm>
          <a:off x="683260" y="4192270"/>
          <a:ext cx="388429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4295"/>
              </a:tblGrid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雪 花 算 法 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表格 12"/>
          <p:cNvGraphicFramePr/>
          <p:nvPr/>
        </p:nvGraphicFramePr>
        <p:xfrm>
          <a:off x="5709285" y="1422400"/>
          <a:ext cx="5944870" cy="522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4870"/>
              </a:tblGrid>
              <a:tr h="52260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/>
                        <a:t>条件+分页查询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pic>
        <p:nvPicPr>
          <p:cNvPr id="29" name="图片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08650" y="2126615"/>
            <a:ext cx="5945505" cy="3851910"/>
          </a:xfrm>
          <a:prstGeom prst="rect">
            <a:avLst/>
          </a:prstGeom>
        </p:spPr>
      </p:pic>
      <p:graphicFrame>
        <p:nvGraphicFramePr>
          <p:cNvPr id="33" name="表格 32"/>
          <p:cNvGraphicFramePr/>
          <p:nvPr/>
        </p:nvGraphicFramePr>
        <p:xfrm>
          <a:off x="682625" y="4714240"/>
          <a:ext cx="388556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5565"/>
              </a:tblGrid>
              <a:tr h="14630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由于我们的数据库在生产环境中要分片（MyCat）,所以我们不能使用数据库本身的自增功能来产生主键值，只能由程序来生成唯一的主键值。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9" name="直接连接符 8"/>
          <p:cNvCxnSpPr/>
          <p:nvPr>
            <p:custDataLst>
              <p:tags r:id="rId1"/>
            </p:custDataLst>
          </p:nvPr>
        </p:nvCxnSpPr>
        <p:spPr>
          <a:xfrm>
            <a:off x="292386" y="5108308"/>
            <a:ext cx="675347" cy="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>
            <p:custDataLst>
              <p:tags r:id="rId2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1099185" y="325120"/>
            <a:ext cx="4175125" cy="591185"/>
          </a:xfrm>
          <a:prstGeom prst="rect">
            <a:avLst/>
          </a:prstGeom>
        </p:spPr>
        <p:txBody>
          <a:bodyPr wrap="square" anchor="b" anchorCtr="0">
            <a:normAutofit fontScale="8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rgbClr val="92D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功能模块一之招聘服务</a:t>
            </a:r>
            <a:endParaRPr lang="zh-CN" altLang="en-US">
              <a:solidFill>
                <a:srgbClr val="92D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178359" y="4025394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2018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78359" y="4401116"/>
            <a:ext cx="3741593" cy="313829"/>
          </a:xfrm>
          <a:prstGeom prst="rect">
            <a:avLst/>
          </a:prstGeom>
        </p:spPr>
        <p:txBody>
          <a:bodyPr wrap="square">
            <a:normAutofit lnSpcReduction="20000"/>
          </a:bodyPr>
          <a:lstStyle>
            <a:defPPr>
              <a:defRPr lang="zh-CN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r>
              <a:rPr lang="en-US" altLang="zh-CN"/>
              <a:t>YOU CAN ADD YOUR TITLE HERE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4297371" y="4021261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2019</a:t>
            </a:r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7"/>
            </p:custDataLst>
          </p:nvPr>
        </p:nvSpPr>
        <p:spPr>
          <a:xfrm>
            <a:off x="8402430" y="4026923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2020</a:t>
            </a:r>
            <a:endParaRPr lang="zh-CN" altLang="en-US"/>
          </a:p>
        </p:txBody>
      </p:sp>
      <p:graphicFrame>
        <p:nvGraphicFramePr>
          <p:cNvPr id="3" name="表格 2"/>
          <p:cNvGraphicFramePr/>
          <p:nvPr/>
        </p:nvGraphicFramePr>
        <p:xfrm>
          <a:off x="683260" y="1422400"/>
          <a:ext cx="3884295" cy="523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4295"/>
              </a:tblGrid>
              <a:tr h="523240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招 聘 微 服 务 主 要 有 两 块：</a:t>
                      </a:r>
                      <a:endParaRPr lang="zh-CN" altLang="en-US"/>
                    </a:p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企 业 信 息 和 招 聘 信 息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83895" y="2669540"/>
          <a:ext cx="3883660" cy="3237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3660"/>
              </a:tblGrid>
              <a:tr h="323723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</a:t>
                      </a:r>
                      <a:r>
                        <a:rPr lang="zh-CN" altLang="en-US"/>
                        <a:t>逻辑分析</a:t>
                      </a:r>
                      <a:r>
                        <a:rPr lang="en-US" altLang="zh-CN"/>
                        <a:t>: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      </a:t>
                      </a:r>
                      <a:r>
                        <a:rPr lang="zh-CN" altLang="en-US"/>
                        <a:t>因为有了企业表招聘表才能够产生,招聘信息指明是哪个企业发布的招聘信息.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     </a:t>
                      </a:r>
                      <a:r>
                        <a:rPr lang="en-US" altLang="zh-CN"/>
                        <a:t>1.</a:t>
                      </a:r>
                      <a:r>
                        <a:rPr lang="zh-CN" altLang="en-US"/>
                        <a:t>在查找企业时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通过状态热门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非热门我们就可以获取里面的招聘信息</a:t>
                      </a:r>
                      <a:r>
                        <a:rPr lang="en-US" altLang="zh-CN"/>
                        <a:t>.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      </a:t>
                      </a:r>
                      <a:r>
                        <a:rPr lang="en-US" altLang="zh-CN"/>
                        <a:t>2.</a:t>
                      </a:r>
                      <a:r>
                        <a:rPr lang="zh-CN" altLang="en-US"/>
                        <a:t>找寻最新职位时</a:t>
                      </a:r>
                      <a:r>
                        <a:rPr lang="en-US" altLang="zh-CN"/>
                        <a:t>,根createtime 发布日期 ,</a:t>
                      </a:r>
                      <a:r>
                        <a:rPr lang="zh-CN" altLang="en-US"/>
                        <a:t>然后进行</a:t>
                      </a:r>
                      <a:r>
                        <a:rPr lang="en-US" altLang="zh-CN"/>
                        <a:t>日期 排序,</a:t>
                      </a:r>
                      <a:r>
                        <a:rPr lang="zh-CN" altLang="en-US"/>
                        <a:t>当然要在这边找状态不为</a:t>
                      </a:r>
                      <a:r>
                        <a:rPr lang="en-US" altLang="zh-CN"/>
                        <a:t>0</a:t>
                      </a:r>
                      <a:r>
                        <a:rPr lang="zh-CN" altLang="en-US"/>
                        <a:t>的</a:t>
                      </a:r>
                      <a:r>
                        <a:rPr lang="en-US" altLang="zh-CN"/>
                        <a:t>.</a:t>
                      </a:r>
                      <a:r>
                        <a:rPr lang="zh-CN" altLang="en-US"/>
                        <a:t>这样才可以获取到最新的更新的职位</a:t>
                      </a:r>
                      <a:r>
                        <a:rPr lang="en-US" altLang="zh-CN"/>
                        <a:t>.</a:t>
                      </a:r>
                      <a:r>
                        <a:rPr lang="zh-CN" altLang="en-US"/>
                        <a:t>相对应的我们在查找时也要找状态为推荐的</a:t>
                      </a:r>
                      <a:r>
                        <a:rPr lang="en-US" altLang="zh-CN"/>
                        <a:t>.</a:t>
                      </a:r>
                      <a:endParaRPr lang="en-US" altLang="zh-CN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pic>
        <p:nvPicPr>
          <p:cNvPr id="8" name="图片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58080" y="1421765"/>
            <a:ext cx="6626860" cy="1129030"/>
          </a:xfrm>
          <a:prstGeom prst="rect">
            <a:avLst/>
          </a:prstGeom>
        </p:spPr>
      </p:pic>
      <p:sp>
        <p:nvSpPr>
          <p:cNvPr id="11" name="下箭头 10"/>
          <p:cNvSpPr/>
          <p:nvPr/>
        </p:nvSpPr>
        <p:spPr>
          <a:xfrm>
            <a:off x="7781290" y="2694305"/>
            <a:ext cx="748665" cy="768350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12" name="表格 11"/>
          <p:cNvGraphicFramePr/>
          <p:nvPr/>
        </p:nvGraphicFramePr>
        <p:xfrm>
          <a:off x="4958080" y="3707130"/>
          <a:ext cx="6626860" cy="22002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26860"/>
              </a:tblGrid>
              <a:tr h="22002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4400"/>
                        <a:t>Spring Data JPA </a:t>
                      </a:r>
                      <a:endParaRPr lang="en-US" altLang="zh-CN" sz="4400"/>
                    </a:p>
                    <a:p>
                      <a:pPr algn="ctr">
                        <a:buNone/>
                      </a:pPr>
                      <a:r>
                        <a:rPr lang="en-US" altLang="zh-CN" sz="2400"/>
                        <a:t>Spring Data JPA 可以理解为 JPA 规范的再次封装抽象，底层还是使用了 Hibernate 的 JPA 技术实现。</a:t>
                      </a:r>
                      <a:endParaRPr lang="en-US" altLang="zh-CN" sz="240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bldLvl="0" animBg="1"/>
      <p:bldP spid="2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099305" y="324862"/>
            <a:ext cx="6477152" cy="590931"/>
          </a:xfrm>
          <a:prstGeom prst="rect">
            <a:avLst/>
          </a:prstGeom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rgbClr val="92D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功能模块一之问答服务</a:t>
            </a:r>
            <a:endParaRPr lang="zh-CN" altLang="en-US">
              <a:solidFill>
                <a:srgbClr val="92D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78359" y="4025394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2018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78359" y="4401116"/>
            <a:ext cx="3741593" cy="313829"/>
          </a:xfrm>
          <a:prstGeom prst="rect">
            <a:avLst/>
          </a:prstGeom>
        </p:spPr>
        <p:txBody>
          <a:bodyPr wrap="square">
            <a:normAutofit lnSpcReduction="20000"/>
          </a:bodyPr>
          <a:lstStyle>
            <a:defPPr>
              <a:defRPr lang="zh-CN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r>
              <a:rPr lang="en-US" altLang="zh-CN"/>
              <a:t>YOU CAN ADD YOUR TITLE HERE</a:t>
            </a:r>
            <a:endParaRPr lang="zh-CN" altLang="en-US"/>
          </a:p>
        </p:txBody>
      </p:sp>
      <p:graphicFrame>
        <p:nvGraphicFramePr>
          <p:cNvPr id="3" name="表格 2"/>
          <p:cNvGraphicFramePr/>
          <p:nvPr/>
        </p:nvGraphicFramePr>
        <p:xfrm>
          <a:off x="683260" y="1422400"/>
          <a:ext cx="2846705" cy="522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6705"/>
              </a:tblGrid>
              <a:tr h="522605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最新回答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" name="表格 24"/>
          <p:cNvGraphicFramePr/>
          <p:nvPr/>
        </p:nvGraphicFramePr>
        <p:xfrm>
          <a:off x="4164330" y="1422400"/>
          <a:ext cx="3095625" cy="522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5625"/>
              </a:tblGrid>
              <a:tr h="52260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/>
                        <a:t>等待回答</a:t>
                      </a:r>
                      <a:r>
                        <a:rPr lang="en-US" altLang="zh-CN"/>
                        <a:t>            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" name="表格 25"/>
          <p:cNvGraphicFramePr/>
          <p:nvPr/>
        </p:nvGraphicFramePr>
        <p:xfrm>
          <a:off x="8074660" y="1422400"/>
          <a:ext cx="2936240" cy="502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6240"/>
              </a:tblGrid>
              <a:tr h="502285"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en-US" altLang="zh-CN"/>
                        <a:t>              </a:t>
                      </a:r>
                      <a:r>
                        <a:rPr lang="zh-CN" altLang="en-US"/>
                        <a:t>热门回答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sp>
        <p:nvSpPr>
          <p:cNvPr id="27" name="下箭头 26"/>
          <p:cNvSpPr/>
          <p:nvPr/>
        </p:nvSpPr>
        <p:spPr>
          <a:xfrm>
            <a:off x="1639570" y="1945005"/>
            <a:ext cx="819785" cy="1007110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683260" y="2952115"/>
            <a:ext cx="2846705" cy="167830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显示用户发布的最新问答列表</a:t>
            </a:r>
            <a:r>
              <a:rPr lang="en-US" altLang="zh-CN"/>
              <a:t>.</a:t>
            </a:r>
            <a:r>
              <a:rPr lang="zh-CN" altLang="en-US"/>
              <a:t>实现的核心</a:t>
            </a:r>
            <a:r>
              <a:rPr lang="en-US" altLang="zh-CN"/>
              <a:t>:</a:t>
            </a:r>
            <a:r>
              <a:rPr lang="zh-CN" altLang="en-US"/>
              <a:t>最新回复的时间倒序排列</a:t>
            </a:r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4413250" y="2952115"/>
            <a:ext cx="2846705" cy="167830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显示等待回答的问答列表实现的核心</a:t>
            </a:r>
            <a:r>
              <a:rPr lang="en-US" altLang="zh-CN"/>
              <a:t>:</a:t>
            </a:r>
            <a:r>
              <a:rPr lang="zh-CN" altLang="en-US"/>
              <a:t>回复数量越多越热门</a:t>
            </a:r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164830" y="2952115"/>
            <a:ext cx="2846705" cy="167830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显示问答系统中热门问答列表</a:t>
            </a:r>
            <a:r>
              <a:rPr lang="en-US" altLang="zh-CN"/>
              <a:t>.</a:t>
            </a:r>
            <a:r>
              <a:rPr lang="zh-CN" altLang="en-US"/>
              <a:t>实现的核心</a:t>
            </a:r>
            <a:r>
              <a:rPr lang="zh-CN" altLang="en-US"/>
              <a:t>回复数量为0时</a:t>
            </a:r>
            <a:endParaRPr lang="zh-CN" altLang="en-US"/>
          </a:p>
        </p:txBody>
      </p:sp>
      <p:graphicFrame>
        <p:nvGraphicFramePr>
          <p:cNvPr id="37" name="表格 36"/>
          <p:cNvGraphicFramePr/>
          <p:nvPr/>
        </p:nvGraphicFramePr>
        <p:xfrm>
          <a:off x="683260" y="4894580"/>
          <a:ext cx="10328275" cy="1083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28275"/>
              </a:tblGrid>
              <a:tr h="108394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注</a:t>
                      </a:r>
                      <a:r>
                        <a:rPr lang="en-US" altLang="zh-CN"/>
                        <a:t>: 时间：问题发布成功后，仅显示提问时间，提问规则为多久前提问，当作者对问题重新编辑后，则在发布时间后增加更新时间 规则同上一个时间</a:t>
                      </a:r>
                      <a:r>
                        <a:rPr lang="zh-CN" altLang="en-US"/>
                        <a:t>一个标签对应多个问题</a:t>
                      </a:r>
                      <a:r>
                        <a:rPr lang="en-US" altLang="zh-CN"/>
                        <a:t>,</a:t>
                      </a:r>
                      <a:r>
                        <a:rPr lang="zh-CN" altLang="en-US"/>
                        <a:t>一个问题对应多个标签</a:t>
                      </a:r>
                      <a:r>
                        <a:rPr lang="en-US" altLang="zh-CN"/>
                        <a:t>.</a:t>
                      </a:r>
                      <a:endParaRPr lang="en-US" altLang="zh-CN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sp>
        <p:nvSpPr>
          <p:cNvPr id="6" name="下箭头 5"/>
          <p:cNvSpPr/>
          <p:nvPr/>
        </p:nvSpPr>
        <p:spPr>
          <a:xfrm>
            <a:off x="9062085" y="1945005"/>
            <a:ext cx="819785" cy="1007110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下箭头 6"/>
          <p:cNvSpPr/>
          <p:nvPr/>
        </p:nvSpPr>
        <p:spPr>
          <a:xfrm>
            <a:off x="5302250" y="1945005"/>
            <a:ext cx="819785" cy="1007110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7" grpId="0" bldLvl="0" animBg="1"/>
      <p:bldP spid="34" grpId="0" bldLvl="0" animBg="1"/>
      <p:bldP spid="7" grpId="0" bldLvl="0" animBg="1"/>
      <p:bldP spid="35" grpId="0" bldLvl="0" animBg="1"/>
      <p:bldP spid="6" grpId="0" bldLvl="0" animBg="1"/>
      <p:bldP spid="36" grpId="0" bldLvl="0" animBg="1"/>
      <p:bldP spid="2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18533" y="-2074"/>
            <a:ext cx="461665" cy="124451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099185" y="324485"/>
            <a:ext cx="4345305" cy="591185"/>
          </a:xfrm>
          <a:prstGeom prst="rect">
            <a:avLst/>
          </a:prstGeom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rgbClr val="92D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功能模块一之文章服务</a:t>
            </a:r>
            <a:endParaRPr lang="zh-CN" altLang="en-US">
              <a:solidFill>
                <a:srgbClr val="92D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78359" y="4025394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2018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78359" y="4401116"/>
            <a:ext cx="3741593" cy="313829"/>
          </a:xfrm>
          <a:prstGeom prst="rect">
            <a:avLst/>
          </a:prstGeom>
        </p:spPr>
        <p:txBody>
          <a:bodyPr wrap="square">
            <a:normAutofit lnSpcReduction="20000"/>
          </a:bodyPr>
          <a:lstStyle>
            <a:defPPr>
              <a:defRPr lang="zh-CN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r>
              <a:rPr lang="en-US" altLang="zh-CN"/>
              <a:t>YOU CAN ADD YOUR TITLE HERE</a:t>
            </a:r>
            <a:endParaRPr lang="zh-CN" altLang="en-US"/>
          </a:p>
        </p:txBody>
      </p:sp>
      <p:graphicFrame>
        <p:nvGraphicFramePr>
          <p:cNvPr id="3" name="表格 2"/>
          <p:cNvGraphicFramePr/>
          <p:nvPr/>
        </p:nvGraphicFramePr>
        <p:xfrm>
          <a:off x="683260" y="1422400"/>
          <a:ext cx="4188460" cy="501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88460"/>
              </a:tblGrid>
              <a:tr h="501650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文章审核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" name="表格 24"/>
          <p:cNvGraphicFramePr/>
          <p:nvPr/>
        </p:nvGraphicFramePr>
        <p:xfrm>
          <a:off x="7066915" y="1422400"/>
          <a:ext cx="3944620" cy="502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4620"/>
              </a:tblGrid>
              <a:tr h="50228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/>
                        <a:t>文章点赞</a:t>
                      </a:r>
                      <a:r>
                        <a:rPr lang="en-US" altLang="zh-CN"/>
                        <a:t>            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sp>
        <p:nvSpPr>
          <p:cNvPr id="27" name="下箭头 26"/>
          <p:cNvSpPr/>
          <p:nvPr/>
        </p:nvSpPr>
        <p:spPr>
          <a:xfrm>
            <a:off x="2258695" y="1924050"/>
            <a:ext cx="1037590" cy="1167765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下箭头 27"/>
          <p:cNvSpPr/>
          <p:nvPr/>
        </p:nvSpPr>
        <p:spPr>
          <a:xfrm>
            <a:off x="8520430" y="1924685"/>
            <a:ext cx="1037590" cy="1167765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1353820" y="3092450"/>
            <a:ext cx="2846705" cy="173736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将未审核 状态</a:t>
            </a:r>
            <a:r>
              <a:rPr lang="en-US" altLang="zh-CN"/>
              <a:t>0</a:t>
            </a:r>
            <a:r>
              <a:rPr lang="zh-CN" altLang="en-US"/>
              <a:t>改为审核状态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35" name="矩形 34"/>
          <p:cNvSpPr/>
          <p:nvPr/>
        </p:nvSpPr>
        <p:spPr>
          <a:xfrm>
            <a:off x="7614920" y="3091815"/>
            <a:ext cx="2846705" cy="173736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点赞数量累加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260" y="5498465"/>
            <a:ext cx="4366895" cy="1226820"/>
          </a:xfrm>
          <a:prstGeom prst="rect">
            <a:avLst/>
          </a:prstGeom>
        </p:spPr>
      </p:pic>
      <p:sp>
        <p:nvSpPr>
          <p:cNvPr id="7" name="下箭头 6"/>
          <p:cNvSpPr/>
          <p:nvPr/>
        </p:nvSpPr>
        <p:spPr>
          <a:xfrm>
            <a:off x="2332990" y="4829175"/>
            <a:ext cx="887730" cy="718820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下箭头 7"/>
          <p:cNvSpPr/>
          <p:nvPr/>
        </p:nvSpPr>
        <p:spPr>
          <a:xfrm>
            <a:off x="8674100" y="4879340"/>
            <a:ext cx="728345" cy="619125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2510" y="5498465"/>
            <a:ext cx="5852160" cy="1135380"/>
          </a:xfrm>
          <a:prstGeom prst="rect">
            <a:avLst/>
          </a:prstGeom>
        </p:spPr>
      </p:pic>
      <p:graphicFrame>
        <p:nvGraphicFramePr>
          <p:cNvPr id="11" name="表格 10"/>
          <p:cNvGraphicFramePr/>
          <p:nvPr/>
        </p:nvGraphicFramePr>
        <p:xfrm>
          <a:off x="4749165" y="1924685"/>
          <a:ext cx="2317750" cy="2905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7750"/>
              </a:tblGrid>
              <a:tr h="290512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实现文章的缓存处理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 sz="1600"/>
                        <a:t>     Spring-data-redis是spring大家族的一部分，提供了在srping应用中通过简单的配置访问redis服务，对reids底层开发包(Jedis, JRedis, and RJC)进行了高度封装   RedisTemplate</a:t>
                      </a:r>
                      <a:endParaRPr lang="zh-CN" altLang="en-US" sz="1600"/>
                    </a:p>
                    <a:p>
                      <a:pPr>
                        <a:buNone/>
                      </a:pPr>
                      <a:r>
                        <a:rPr lang="zh-CN" altLang="en-US" sz="1600"/>
                        <a:t>提供了redis各种操作</a:t>
                      </a:r>
                      <a:endParaRPr lang="zh-CN" altLang="en-US" sz="160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6" presetClass="emph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7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7" grpId="0" bldLvl="0" animBg="1"/>
      <p:bldP spid="34" grpId="0" bldLvl="0" animBg="1"/>
      <p:bldP spid="28" grpId="0" bldLvl="0" animBg="1"/>
      <p:bldP spid="35" grpId="0" bldLvl="0" animBg="1"/>
      <p:bldP spid="8" grpId="0" bldLvl="0" animBg="1"/>
      <p:bldP spid="2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0" y="-2074"/>
            <a:ext cx="3429000" cy="6858000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0" y="0"/>
            <a:ext cx="2476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>
            <p:custDataLst>
              <p:tags r:id="rId3"/>
            </p:custDataLst>
          </p:nvPr>
        </p:nvSpPr>
        <p:spPr>
          <a:xfrm>
            <a:off x="4198620" y="750483"/>
            <a:ext cx="796111" cy="8747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矩形 24"/>
          <p:cNvSpPr/>
          <p:nvPr>
            <p:custDataLst>
              <p:tags r:id="rId4"/>
            </p:custDataLst>
          </p:nvPr>
        </p:nvSpPr>
        <p:spPr>
          <a:xfrm>
            <a:off x="4198620" y="2326253"/>
            <a:ext cx="796111" cy="8547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矩形 28"/>
          <p:cNvSpPr/>
          <p:nvPr>
            <p:custDataLst>
              <p:tags r:id="rId5"/>
            </p:custDataLst>
          </p:nvPr>
        </p:nvSpPr>
        <p:spPr>
          <a:xfrm>
            <a:off x="4198620" y="3881996"/>
            <a:ext cx="796111" cy="7860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矩形 32"/>
          <p:cNvSpPr/>
          <p:nvPr>
            <p:custDataLst>
              <p:tags r:id="rId6"/>
            </p:custDataLst>
          </p:nvPr>
        </p:nvSpPr>
        <p:spPr>
          <a:xfrm>
            <a:off x="4198630" y="5380096"/>
            <a:ext cx="796466" cy="7853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5095586" y="750483"/>
            <a:ext cx="5328151" cy="874792"/>
          </a:xfrm>
          <a:prstGeom prst="rect">
            <a:avLst/>
          </a:prstGeom>
          <a:solidFill>
            <a:srgbClr val="00B0F0"/>
          </a:solidFill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3600">
                <a:sym typeface="+mn-ea"/>
              </a:rPr>
              <a:t>荔枝交友便民平台介绍</a:t>
            </a:r>
            <a:endParaRPr lang="en-US" altLang="zh-CN" sz="36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1"/>
          <p:nvPr>
            <p:custDataLst>
              <p:tags r:id="rId8"/>
            </p:custDataLst>
          </p:nvPr>
        </p:nvSpPr>
        <p:spPr>
          <a:xfrm>
            <a:off x="4267148" y="937912"/>
            <a:ext cx="659432" cy="589371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9"/>
            </p:custDataLst>
          </p:nvPr>
        </p:nvSpPr>
        <p:spPr>
          <a:xfrm>
            <a:off x="453817" y="2720727"/>
            <a:ext cx="2884587" cy="707886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4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800"/>
              <a:t>项目介绍</a:t>
            </a:r>
            <a:endParaRPr lang="zh-CN" altLang="en-US" sz="4800"/>
          </a:p>
        </p:txBody>
      </p:sp>
      <p:sp>
        <p:nvSpPr>
          <p:cNvPr id="9" name="文本框 8"/>
          <p:cNvSpPr txBox="1"/>
          <p:nvPr>
            <p:custDataLst>
              <p:tags r:id="rId10"/>
            </p:custDataLst>
          </p:nvPr>
        </p:nvSpPr>
        <p:spPr>
          <a:xfrm>
            <a:off x="5116195" y="2326005"/>
            <a:ext cx="5328285" cy="854710"/>
          </a:xfrm>
          <a:prstGeom prst="rect">
            <a:avLst/>
          </a:prstGeom>
          <a:solidFill>
            <a:srgbClr val="00B0F0"/>
          </a:solidFill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buClrTx/>
              <a:buSzTx/>
              <a:buFontTx/>
            </a:pPr>
            <a:r>
              <a:rPr lang="zh-CN" altLang="en-US" sz="3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微服务介绍</a:t>
            </a:r>
            <a:r>
              <a:rPr lang="en-US" altLang="zh-CN" sz="3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</a:t>
            </a:r>
            <a:r>
              <a:rPr lang="zh-CN" altLang="en-US" sz="3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系统的设计</a:t>
            </a:r>
            <a:endParaRPr lang="zh-CN" altLang="en-US" sz="36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4267148" y="2493539"/>
            <a:ext cx="659432" cy="589371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12"/>
            </p:custDataLst>
          </p:nvPr>
        </p:nvSpPr>
        <p:spPr>
          <a:xfrm>
            <a:off x="4267148" y="3980453"/>
            <a:ext cx="659432" cy="589371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3"/>
            </p:custDataLst>
          </p:nvPr>
        </p:nvSpPr>
        <p:spPr>
          <a:xfrm>
            <a:off x="5096510" y="3881755"/>
            <a:ext cx="5327015" cy="785495"/>
          </a:xfrm>
          <a:prstGeom prst="rect">
            <a:avLst/>
          </a:prstGeom>
          <a:solidFill>
            <a:srgbClr val="00B0F0"/>
          </a:solidFill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Tx/>
            </a:pPr>
            <a:r>
              <a:rPr lang="zh-CN" sz="3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涉及技术点的讲解</a:t>
            </a:r>
            <a:endParaRPr lang="zh-CN" sz="36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14"/>
            </p:custDataLst>
          </p:nvPr>
        </p:nvSpPr>
        <p:spPr>
          <a:xfrm>
            <a:off x="5116830" y="5379720"/>
            <a:ext cx="5306060" cy="786765"/>
          </a:xfrm>
          <a:prstGeom prst="rect">
            <a:avLst/>
          </a:prstGeom>
          <a:solidFill>
            <a:srgbClr val="00B0F0"/>
          </a:solidFill>
        </p:spPr>
        <p:txBody>
          <a:bodyPr wrap="none">
            <a:no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/>
              <a:t>        </a:t>
            </a:r>
            <a:r>
              <a:rPr lang="zh-CN" altLang="en-US" sz="3600"/>
              <a:t>知识的积累分享</a:t>
            </a:r>
            <a:endParaRPr lang="zh-CN" altLang="en-US" sz="3600"/>
          </a:p>
        </p:txBody>
      </p:sp>
      <p:sp>
        <p:nvSpPr>
          <p:cNvPr id="17" name="文本框 16"/>
          <p:cNvSpPr txBox="1"/>
          <p:nvPr>
            <p:custDataLst>
              <p:tags r:id="rId15"/>
            </p:custDataLst>
          </p:nvPr>
        </p:nvSpPr>
        <p:spPr>
          <a:xfrm>
            <a:off x="4267148" y="5478097"/>
            <a:ext cx="659432" cy="589371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04</a:t>
            </a:r>
            <a:endParaRPr lang="zh-CN" altLang="en-US"/>
          </a:p>
        </p:txBody>
      </p:sp>
    </p:spTree>
    <p:custDataLst>
      <p:tags r:id="rId16"/>
    </p:custData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9" grpId="1"/>
      <p:bldP spid="13" grpId="1"/>
      <p:bldP spid="15" grpId="1"/>
      <p:bldP spid="21" grpId="0" animBg="1"/>
      <p:bldP spid="3" grpId="2" animBg="1"/>
      <p:bldP spid="25" grpId="0" animBg="1"/>
      <p:bldP spid="9" grpId="2" animBg="1"/>
      <p:bldP spid="29" grpId="0" animBg="1"/>
      <p:bldP spid="13" grpId="2" animBg="1"/>
      <p:bldP spid="33" grpId="0" animBg="1"/>
      <p:bldP spid="15" grpId="2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099185" y="325120"/>
            <a:ext cx="4344670" cy="591185"/>
          </a:xfrm>
          <a:prstGeom prst="rect">
            <a:avLst/>
          </a:prstGeom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rgbClr val="92D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功能模块一之吐槽服务</a:t>
            </a:r>
            <a:endParaRPr lang="zh-CN" altLang="en-US">
              <a:solidFill>
                <a:srgbClr val="92D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78359" y="4025394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2018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78359" y="4401116"/>
            <a:ext cx="3741593" cy="313829"/>
          </a:xfrm>
          <a:prstGeom prst="rect">
            <a:avLst/>
          </a:prstGeom>
        </p:spPr>
        <p:txBody>
          <a:bodyPr wrap="square">
            <a:normAutofit lnSpcReduction="20000"/>
          </a:bodyPr>
          <a:lstStyle>
            <a:defPPr>
              <a:defRPr lang="zh-CN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r>
              <a:rPr lang="en-US" altLang="zh-CN"/>
              <a:t>YOU CAN ADD YOUR TITLE HERE</a:t>
            </a:r>
            <a:endParaRPr lang="zh-CN" altLang="en-US"/>
          </a:p>
        </p:txBody>
      </p:sp>
      <p:graphicFrame>
        <p:nvGraphicFramePr>
          <p:cNvPr id="3" name="表格 2"/>
          <p:cNvGraphicFramePr/>
          <p:nvPr/>
        </p:nvGraphicFramePr>
        <p:xfrm>
          <a:off x="1301750" y="1422400"/>
          <a:ext cx="7755255" cy="1031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5255"/>
              </a:tblGrid>
              <a:tr h="1031240">
                <a:tc>
                  <a:txBody>
                    <a:bodyPr/>
                    <a:p>
                      <a:pPr algn="ctr">
                        <a:lnSpc>
                          <a:spcPct val="240000"/>
                        </a:lnSpc>
                        <a:buNone/>
                      </a:pPr>
                      <a:r>
                        <a:rPr lang="zh-CN" altLang="en-US"/>
                        <a:t>SpringDataMongoDB框架实现吐槽微服务的持久层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1301750" y="2790190"/>
          <a:ext cx="7726045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26045"/>
              </a:tblGrid>
              <a:tr h="6299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吐槽和评论两项功能存在以下特点：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（1）数据量大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（2）写入操作频繁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（3）价值较低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/>
        </p:nvGraphicFramePr>
        <p:xfrm>
          <a:off x="1301750" y="4528820"/>
          <a:ext cx="7754620" cy="1236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4620"/>
              </a:tblGrid>
              <a:tr h="12369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点赞过程中假如数据库里面的点赞数为null时,我们是不可能做到点赞数累加.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做个简单的逻辑判断  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2625" y="4843780"/>
            <a:ext cx="4564380" cy="922020"/>
          </a:xfrm>
          <a:prstGeom prst="rect">
            <a:avLst/>
          </a:prstGeom>
        </p:spPr>
      </p:pic>
      <p:graphicFrame>
        <p:nvGraphicFramePr>
          <p:cNvPr id="11" name="表格 10"/>
          <p:cNvGraphicFramePr/>
          <p:nvPr/>
        </p:nvGraphicFramePr>
        <p:xfrm>
          <a:off x="9361170" y="1422400"/>
          <a:ext cx="2407285" cy="940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7285"/>
              </a:tblGrid>
              <a:tr h="940435">
                <a:tc>
                  <a:txBody>
                    <a:bodyPr/>
                    <a:p>
                      <a:pPr algn="ctr">
                        <a:lnSpc>
                          <a:spcPct val="230000"/>
                        </a:lnSpc>
                        <a:buNone/>
                      </a:pPr>
                      <a:r>
                        <a:rPr lang="zh-CN" altLang="en-US"/>
                        <a:t>控制不能重复点赞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/>
        </p:nvGraphicFramePr>
        <p:xfrm>
          <a:off x="9361170" y="2790190"/>
          <a:ext cx="2406650" cy="2976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6650"/>
              </a:tblGrid>
              <a:tr h="297624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</a:t>
                      </a:r>
                      <a:r>
                        <a:rPr lang="zh-CN" altLang="en-US"/>
                        <a:t>控制不能重复点赞(保证一个用户点赞一次)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逻辑:首先判断用户是否已经点赞成功如果点赞成功的话,给他返回相应的信息不能重复点赞</a:t>
                      </a: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099185" y="325120"/>
            <a:ext cx="4344670" cy="591185"/>
          </a:xfrm>
          <a:prstGeom prst="rect">
            <a:avLst/>
          </a:prstGeom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rgbClr val="92D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功能模块一之吐槽服务</a:t>
            </a:r>
            <a:endParaRPr lang="zh-CN" altLang="en-US">
              <a:solidFill>
                <a:srgbClr val="92D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78359" y="4025394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2018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78359" y="4401116"/>
            <a:ext cx="3741593" cy="313829"/>
          </a:xfrm>
          <a:prstGeom prst="rect">
            <a:avLst/>
          </a:prstGeom>
        </p:spPr>
        <p:txBody>
          <a:bodyPr wrap="square">
            <a:normAutofit lnSpcReduction="20000"/>
          </a:bodyPr>
          <a:lstStyle>
            <a:defPPr>
              <a:defRPr lang="zh-CN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r>
              <a:rPr lang="en-US" altLang="zh-CN"/>
              <a:t>YOU CAN ADD YOUR TITLE HERE</a:t>
            </a:r>
            <a:endParaRPr lang="zh-CN" altLang="en-US"/>
          </a:p>
        </p:txBody>
      </p:sp>
      <p:graphicFrame>
        <p:nvGraphicFramePr>
          <p:cNvPr id="11" name="表格 10"/>
          <p:cNvGraphicFramePr/>
          <p:nvPr/>
        </p:nvGraphicFramePr>
        <p:xfrm>
          <a:off x="1681480" y="1097280"/>
          <a:ext cx="10259060" cy="915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59060"/>
              </a:tblGrid>
              <a:tr h="915035">
                <a:tc>
                  <a:txBody>
                    <a:bodyPr/>
                    <a:p>
                      <a:pPr algn="ctr">
                        <a:lnSpc>
                          <a:spcPct val="230000"/>
                        </a:lnSpc>
                        <a:buNone/>
                      </a:pPr>
                      <a:r>
                        <a:rPr lang="zh-CN" altLang="en-US" sz="2000"/>
                        <a:t>控制不能重复点赞</a:t>
                      </a:r>
                      <a:endParaRPr lang="zh-CN" altLang="en-US" sz="200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6640" y="2219960"/>
            <a:ext cx="8825865" cy="395478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18533" y="-2074"/>
            <a:ext cx="461665" cy="124451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099305" y="324862"/>
            <a:ext cx="6477152" cy="590931"/>
          </a:xfrm>
          <a:prstGeom prst="rect">
            <a:avLst/>
          </a:prstGeom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rgbClr val="92D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功能模块一之搜索服务</a:t>
            </a:r>
            <a:endParaRPr lang="zh-CN" altLang="en-US">
              <a:solidFill>
                <a:srgbClr val="92D05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78359" y="4025394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2018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78359" y="4401116"/>
            <a:ext cx="3741593" cy="313829"/>
          </a:xfrm>
          <a:prstGeom prst="rect">
            <a:avLst/>
          </a:prstGeom>
        </p:spPr>
        <p:txBody>
          <a:bodyPr wrap="square">
            <a:normAutofit lnSpcReduction="20000"/>
          </a:bodyPr>
          <a:lstStyle>
            <a:defPPr>
              <a:defRPr lang="zh-CN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r>
              <a:rPr lang="en-US" altLang="zh-CN"/>
              <a:t>YOU CAN ADD YOUR TITLE HERE</a:t>
            </a:r>
            <a:endParaRPr lang="zh-CN" altLang="en-US"/>
          </a:p>
        </p:txBody>
      </p:sp>
      <p:graphicFrame>
        <p:nvGraphicFramePr>
          <p:cNvPr id="37" name="表格 36"/>
          <p:cNvGraphicFramePr/>
          <p:nvPr/>
        </p:nvGraphicFramePr>
        <p:xfrm>
          <a:off x="1099185" y="1548130"/>
          <a:ext cx="456438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64380"/>
              </a:tblGrid>
              <a:tr h="118872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zh-CN"/>
                        <a:t>利用</a:t>
                      </a:r>
                      <a:r>
                        <a:t>ElasticSearch</a:t>
                      </a:r>
                    </a:p>
                    <a:p>
                      <a:pPr algn="ctr">
                        <a:buNone/>
                      </a:pPr>
                      <a:r>
                        <a:rPr lang="zh-CN"/>
                        <a:t>进行</a:t>
                      </a:r>
                      <a:r>
                        <a:t>分布式搜索和分析引擎.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6497320" y="1548130"/>
          <a:ext cx="5032375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32375"/>
              </a:tblGrid>
              <a:tr h="11887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利用</a:t>
                      </a:r>
                      <a:r>
                        <a:rPr lang="en-US" altLang="zh-CN"/>
                        <a:t>Ik</a:t>
                      </a:r>
                      <a:r>
                        <a:rPr lang="zh-CN" altLang="en-US"/>
                        <a:t>分词器进行分词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 利用</a:t>
                      </a:r>
                      <a:r>
                        <a:rPr lang="zh-CN" altLang="en-US" sz="1800">
                          <a:sym typeface="+mn-ea"/>
                        </a:rPr>
                        <a:t>Logstash 将elasticsearch与MySQL数据同步</a:t>
                      </a:r>
                      <a:r>
                        <a:rPr lang="en-US" altLang="zh-CN" sz="1800">
                          <a:sym typeface="+mn-ea"/>
                        </a:rPr>
                        <a:t>.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185" y="3076575"/>
            <a:ext cx="10430510" cy="300291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笑脸 2"/>
          <p:cNvSpPr/>
          <p:nvPr/>
        </p:nvSpPr>
        <p:spPr>
          <a:xfrm>
            <a:off x="3171825" y="708660"/>
            <a:ext cx="7153275" cy="5088890"/>
          </a:xfrm>
          <a:prstGeom prst="smileyFace">
            <a:avLst>
              <a:gd name="adj" fmla="val 747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zh-CN" sz="4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涉及技术点的讲解</a:t>
            </a:r>
            <a:endParaRPr lang="zh-CN" altLang="en-US" sz="4400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098670" y="324227"/>
            <a:ext cx="6477152" cy="590931"/>
          </a:xfrm>
          <a:prstGeom prst="rect">
            <a:avLst/>
          </a:prstGeom>
          <a:solidFill>
            <a:srgbClr val="FFC000"/>
          </a:solidFill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涉及技术点之Spring Cache</a:t>
            </a:r>
            <a:endParaRPr lang="zh-CN" altLang="en-US"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550" y="1242695"/>
            <a:ext cx="5113020" cy="24993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580" y="915670"/>
            <a:ext cx="5425440" cy="4732020"/>
          </a:xfrm>
          <a:prstGeom prst="rect">
            <a:avLst/>
          </a:prstGeom>
        </p:spPr>
      </p:pic>
      <p:graphicFrame>
        <p:nvGraphicFramePr>
          <p:cNvPr id="11" name="表格 10"/>
          <p:cNvGraphicFramePr/>
          <p:nvPr/>
        </p:nvGraphicFramePr>
        <p:xfrm>
          <a:off x="902970" y="4056380"/>
          <a:ext cx="5309235" cy="1591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9235"/>
              </a:tblGrid>
              <a:tr h="159131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@Cacheable-------使用这个注解的方法在执行后会缓存其返回结果。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@CacheEvict--------使用这个注解的方法在其执行前或执行后移除Spring Cache中的某些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元素。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098670" y="235327"/>
            <a:ext cx="6477152" cy="590931"/>
          </a:xfrm>
          <a:prstGeom prst="rect">
            <a:avLst/>
          </a:prstGeom>
          <a:solidFill>
            <a:srgbClr val="FFC000"/>
          </a:solidFill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涉及技术点之SpringDataRedis</a:t>
            </a:r>
            <a:endParaRPr lang="zh-CN" altLang="en-US"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graphicFrame>
        <p:nvGraphicFramePr>
          <p:cNvPr id="11" name="表格 10"/>
          <p:cNvGraphicFramePr/>
          <p:nvPr/>
        </p:nvGraphicFramePr>
        <p:xfrm>
          <a:off x="902970" y="4056380"/>
          <a:ext cx="5309235" cy="1591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9235"/>
              </a:tblGrid>
              <a:tr h="1591310">
                <a:tc>
                  <a:txBody>
                    <a:bodyPr/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Spring-data-redis是spring大家族的一部分，提供了在srping应用中通过简单的配置访问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redis服务，对reids底层开发包(Jedis, JRedis, and RJC)进行了高度封装，RedisTemplate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提供了redis各种操作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550" y="979805"/>
            <a:ext cx="5003800" cy="24447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9250" y="979805"/>
            <a:ext cx="5274310" cy="362204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098550" y="324485"/>
            <a:ext cx="5997575" cy="659765"/>
          </a:xfrm>
          <a:prstGeom prst="rect">
            <a:avLst/>
          </a:prstGeom>
          <a:solidFill>
            <a:srgbClr val="FFC000"/>
          </a:solidFill>
        </p:spPr>
        <p:txBody>
          <a:bodyPr wrap="square" anchor="b" anchorCtr="0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涉及技术点之MongoDB</a:t>
            </a:r>
            <a:endParaRPr lang="zh-CN" altLang="en-US"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graphicFrame>
        <p:nvGraphicFramePr>
          <p:cNvPr id="11" name="表格 10"/>
          <p:cNvGraphicFramePr/>
          <p:nvPr/>
        </p:nvGraphicFramePr>
        <p:xfrm>
          <a:off x="1097915" y="2687955"/>
          <a:ext cx="5998210" cy="974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8210"/>
              </a:tblGrid>
              <a:tr h="974090">
                <a:tc>
                  <a:txBody>
                    <a:bodyPr/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MongoDB 是一个跨平台的，面向文档的数据库， BSON 格式进行存储的.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BSON 格式就是比较复杂的json格式.。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/>
        </p:nvGraphicFramePr>
        <p:xfrm>
          <a:off x="1098550" y="1149985"/>
          <a:ext cx="5997575" cy="1329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7575"/>
              </a:tblGrid>
              <a:tr h="1329690">
                <a:tc>
                  <a:txBody>
                    <a:bodyPr/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什么时候用MongoDB?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（1）数据量大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（2）写入操作频繁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（3）价值较低(数据不重要 丢几条无影响)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550" y="4006850"/>
            <a:ext cx="6476365" cy="2058670"/>
          </a:xfrm>
          <a:prstGeom prst="rect">
            <a:avLst/>
          </a:prstGeom>
        </p:spPr>
      </p:pic>
      <p:graphicFrame>
        <p:nvGraphicFramePr>
          <p:cNvPr id="5" name="表格 4"/>
          <p:cNvGraphicFramePr/>
          <p:nvPr/>
        </p:nvGraphicFramePr>
        <p:xfrm>
          <a:off x="7666355" y="324485"/>
          <a:ext cx="4182110" cy="1149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82110"/>
              </a:tblGrid>
              <a:tr h="1149350">
                <a:tc>
                  <a:txBody>
                    <a:bodyPr/>
                    <a:p>
                      <a:pPr algn="ctr">
                        <a:lnSpc>
                          <a:spcPct val="180000"/>
                        </a:lnSpc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</a:rPr>
                        <a:t>java操作mongodb简单查询</a:t>
                      </a:r>
                      <a:endParaRPr lang="zh-CN" altLang="en-US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3785" y="1765300"/>
            <a:ext cx="4693920" cy="33432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9" name="直接连接符 8"/>
          <p:cNvCxnSpPr/>
          <p:nvPr>
            <p:custDataLst>
              <p:tags r:id="rId1"/>
            </p:custDataLst>
          </p:nvPr>
        </p:nvCxnSpPr>
        <p:spPr>
          <a:xfrm>
            <a:off x="292386" y="5108308"/>
            <a:ext cx="675347" cy="0"/>
          </a:xfrm>
          <a:prstGeom prst="line">
            <a:avLst/>
          </a:prstGeom>
          <a:solidFill>
            <a:srgbClr val="92D050"/>
          </a:solidFill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>
            <p:custDataLst>
              <p:tags r:id="rId2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1098550" y="324485"/>
            <a:ext cx="5997575" cy="659765"/>
          </a:xfrm>
          <a:prstGeom prst="rect">
            <a:avLst/>
          </a:prstGeom>
          <a:solidFill>
            <a:srgbClr val="FFC000"/>
          </a:solidFill>
        </p:spPr>
        <p:txBody>
          <a:bodyPr wrap="square" anchor="b" anchorCtr="0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涉及技术点之</a:t>
            </a:r>
            <a:r>
              <a:rPr lang="en-US" altLang="zh-CN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IK</a:t>
            </a:r>
            <a:r>
              <a:rPr lang="zh-CN" alt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分词器</a:t>
            </a:r>
            <a:endParaRPr lang="zh-CN" altLang="en-US"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1098550" y="1149985"/>
          <a:ext cx="10317480" cy="770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17480"/>
              </a:tblGrid>
              <a:tr h="7708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K提供了两个分词算法ik_smart 和 ik_max_word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其中 ik_smart 为最少切分，ik_max_word为最细粒度划分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5957570" y="2220595"/>
          <a:ext cx="5627370" cy="822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27370"/>
              </a:tblGrid>
              <a:tr h="822325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800">
                          <a:solidFill>
                            <a:schemeClr val="tx1"/>
                          </a:solidFill>
                        </a:rPr>
                        <a:t>区别:细分分的词汇多.缺点:分的太细匹配度降低.最少分需要填的关键字相对准确.。 </a:t>
                      </a:r>
                      <a:endParaRPr lang="zh-CN" altLang="en-US" sz="180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550" y="2124075"/>
            <a:ext cx="2117090" cy="39776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8900" y="2124075"/>
            <a:ext cx="1661160" cy="39776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8205" y="3233420"/>
            <a:ext cx="5626735" cy="286829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098550" y="324485"/>
            <a:ext cx="5997575" cy="659765"/>
          </a:xfrm>
          <a:prstGeom prst="rect">
            <a:avLst/>
          </a:prstGeom>
          <a:solidFill>
            <a:srgbClr val="FFC000"/>
          </a:solidFill>
        </p:spPr>
        <p:txBody>
          <a:bodyPr wrap="square" anchor="b" anchorCtr="0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涉及技术点之</a:t>
            </a:r>
            <a:r>
              <a:rPr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RabbitMQ</a:t>
            </a:r>
            <a:endParaRPr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1098550" y="1149985"/>
          <a:ext cx="10317480" cy="770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17480"/>
              </a:tblGrid>
              <a:tr h="7708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>
                          <a:solidFill>
                            <a:schemeClr val="tx1"/>
                          </a:solidFill>
                        </a:rPr>
                        <a:t>ActiveMQ(最安全的,效率低)，RabbitMQ(安全效率还行,适合做金融),Kafka(用于大数据速度较快)</a:t>
                      </a:r>
                      <a:endParaRPr lang="zh-CN" altLang="en-US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035" y="1972945"/>
            <a:ext cx="8329930" cy="297688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098550" y="324485"/>
            <a:ext cx="5997575" cy="659765"/>
          </a:xfrm>
          <a:prstGeom prst="rect">
            <a:avLst/>
          </a:prstGeom>
          <a:solidFill>
            <a:srgbClr val="FFC000"/>
          </a:solidFill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涉及技术点之</a:t>
            </a:r>
            <a:r>
              <a:rPr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  <a:sym typeface="+mn-ea"/>
              </a:rPr>
              <a:t>RabbitMQ</a:t>
            </a:r>
            <a:r>
              <a:rPr lang="zh-CN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  <a:sym typeface="+mn-ea"/>
              </a:rPr>
              <a:t>的模式</a:t>
            </a:r>
            <a:endParaRPr lang="zh-CN"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442519" y="4025394"/>
            <a:ext cx="701617" cy="344200"/>
          </a:xfrm>
          <a:prstGeom prst="rect">
            <a:avLst/>
          </a:prstGeom>
        </p:spPr>
        <p:txBody>
          <a:bodyPr wrap="non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2018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442519" y="4401116"/>
            <a:ext cx="3741593" cy="313829"/>
          </a:xfrm>
          <a:prstGeom prst="rect">
            <a:avLst/>
          </a:prstGeom>
        </p:spPr>
        <p:txBody>
          <a:bodyPr wrap="square">
            <a:normAutofit lnSpcReduction="20000"/>
          </a:bodyPr>
          <a:lstStyle>
            <a:defPPr>
              <a:defRPr lang="zh-CN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r>
              <a:rPr lang="en-US" altLang="zh-CN"/>
              <a:t>YOU CAN ADD YOUR TITLE HERE</a:t>
            </a:r>
            <a:endParaRPr lang="zh-CN" altLang="en-US"/>
          </a:p>
        </p:txBody>
      </p:sp>
      <p:graphicFrame>
        <p:nvGraphicFramePr>
          <p:cNvPr id="10" name="表格 9"/>
          <p:cNvGraphicFramePr/>
          <p:nvPr/>
        </p:nvGraphicFramePr>
        <p:xfrm>
          <a:off x="947420" y="1422400"/>
          <a:ext cx="2846705" cy="522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6705"/>
              </a:tblGrid>
              <a:tr h="522605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主题模式</a:t>
                      </a: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" name="表格 24"/>
          <p:cNvGraphicFramePr/>
          <p:nvPr/>
        </p:nvGraphicFramePr>
        <p:xfrm>
          <a:off x="4428490" y="1422400"/>
          <a:ext cx="3095625" cy="522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5625"/>
              </a:tblGrid>
              <a:tr h="52260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/>
                        <a:t>分列模式</a:t>
                      </a:r>
                      <a:r>
                        <a:rPr lang="en-US" altLang="zh-CN"/>
                        <a:t>           </a:t>
                      </a: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" name="表格 25"/>
          <p:cNvGraphicFramePr/>
          <p:nvPr/>
        </p:nvGraphicFramePr>
        <p:xfrm>
          <a:off x="8338820" y="1422400"/>
          <a:ext cx="2936240" cy="5022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6240"/>
              </a:tblGrid>
              <a:tr h="502285">
                <a:tc>
                  <a:txBody>
                    <a:bodyPr/>
                    <a:p>
                      <a:pPr>
                        <a:lnSpc>
                          <a:spcPct val="130000"/>
                        </a:lnSpc>
                        <a:buNone/>
                      </a:pPr>
                      <a:r>
                        <a:rPr lang="en-US" altLang="zh-CN"/>
                        <a:t>              </a:t>
                      </a:r>
                      <a:r>
                        <a:rPr lang="zh-CN" altLang="en-US"/>
                        <a:t>直接模式</a:t>
                      </a: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27" name="下箭头 26"/>
          <p:cNvSpPr/>
          <p:nvPr/>
        </p:nvSpPr>
        <p:spPr>
          <a:xfrm>
            <a:off x="1960880" y="2125345"/>
            <a:ext cx="819785" cy="100711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下箭头 11"/>
          <p:cNvSpPr/>
          <p:nvPr/>
        </p:nvSpPr>
        <p:spPr>
          <a:xfrm>
            <a:off x="9337040" y="2125345"/>
            <a:ext cx="819785" cy="100711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下箭头 12"/>
          <p:cNvSpPr/>
          <p:nvPr/>
        </p:nvSpPr>
        <p:spPr>
          <a:xfrm>
            <a:off x="5566410" y="2125345"/>
            <a:ext cx="819785" cy="100711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985" y="3132455"/>
            <a:ext cx="3786505" cy="179324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8490" y="3132455"/>
            <a:ext cx="3136265" cy="168846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8820" y="3338195"/>
            <a:ext cx="3141345" cy="1718310"/>
          </a:xfrm>
          <a:prstGeom prst="rect">
            <a:avLst/>
          </a:prstGeom>
        </p:spPr>
      </p:pic>
      <p:graphicFrame>
        <p:nvGraphicFramePr>
          <p:cNvPr id="17" name="表格 16"/>
          <p:cNvGraphicFramePr/>
          <p:nvPr/>
        </p:nvGraphicFramePr>
        <p:xfrm>
          <a:off x="947420" y="5166360"/>
          <a:ext cx="2846705" cy="1160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6705"/>
              </a:tblGrid>
              <a:tr h="1160145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主题模式是分列模式的加强版.</a:t>
                      </a: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" name="表格 18"/>
          <p:cNvGraphicFramePr/>
          <p:nvPr/>
        </p:nvGraphicFramePr>
        <p:xfrm>
          <a:off x="4573270" y="5166360"/>
          <a:ext cx="2846705" cy="959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6705"/>
              </a:tblGrid>
              <a:tr h="959485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将消息发给与它相关联的交换器.关联只需要通过RoutingKey绑定.  </a:t>
                      </a: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" name="表格 19"/>
          <p:cNvGraphicFramePr/>
          <p:nvPr/>
        </p:nvGraphicFramePr>
        <p:xfrm>
          <a:off x="8338820" y="5166360"/>
          <a:ext cx="2816225" cy="1160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6225"/>
              </a:tblGrid>
              <a:tr h="1160145">
                <a:tc>
                  <a:txBody>
                    <a:bodyPr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/>
                        <a:t>直接模式就是直接走默认的交换器</a:t>
                      </a: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8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7" grpId="0" bldLvl="0" animBg="1"/>
      <p:bldP spid="13" grpId="0" bldLvl="0" animBg="1"/>
      <p:bldP spid="13" grpId="1" animBg="1"/>
      <p:bldP spid="12" grpId="0" bldLvl="0" animBg="1"/>
      <p:bldP spid="12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荔枝交友便民平台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介绍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  <p:transition>
    <p:newsflash/>
  </p:transition>
  <p:timing>
    <p:tnLst>
      <p:par>
        <p:cTn id="1" dur="indefinite" restart="never" nodeType="tmRoot"/>
      </p:par>
    </p:tnLst>
    <p:bldLst>
      <p:bldP spid="4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098550" y="324485"/>
            <a:ext cx="5997575" cy="659765"/>
          </a:xfrm>
          <a:prstGeom prst="rect">
            <a:avLst/>
          </a:prstGeom>
          <a:solidFill>
            <a:srgbClr val="FFC000"/>
          </a:solidFill>
        </p:spPr>
        <p:txBody>
          <a:bodyPr wrap="square" anchor="b" anchorCtr="0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涉及技术点之</a:t>
            </a:r>
            <a:r>
              <a:rPr 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Docker</a:t>
            </a:r>
            <a:endParaRPr lang="en-US"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1098550" y="1149985"/>
          <a:ext cx="10317480" cy="770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17480"/>
              </a:tblGrid>
              <a:tr h="7708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000">
                          <a:solidFill>
                            <a:schemeClr val="tx1"/>
                          </a:solidFill>
                        </a:rPr>
                        <a:t>将软件的镜像放入容器中</a:t>
                      </a:r>
                      <a:r>
                        <a:rPr lang="en-US" altLang="zh-CN" sz="200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zh-CN" altLang="en-US" sz="2000">
                          <a:solidFill>
                            <a:schemeClr val="tx1"/>
                          </a:solidFill>
                        </a:rPr>
                        <a:t>容器通过宿主机进行端口的映射而</a:t>
                      </a:r>
                      <a:r>
                        <a:rPr lang="en-US" altLang="zh-CN" sz="2000">
                          <a:solidFill>
                            <a:schemeClr val="tx1"/>
                          </a:solidFill>
                        </a:rPr>
                        <a:t>client</a:t>
                      </a:r>
                      <a:r>
                        <a:rPr lang="zh-CN" altLang="en-US" sz="2000">
                          <a:solidFill>
                            <a:schemeClr val="tx1"/>
                          </a:solidFill>
                        </a:rPr>
                        <a:t>端利用命令操作宿主机</a:t>
                      </a:r>
                      <a:r>
                        <a:rPr lang="en-US" altLang="zh-CN" sz="200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zh-CN" altLang="en-US" sz="2000">
                          <a:solidFill>
                            <a:schemeClr val="tx1"/>
                          </a:solidFill>
                        </a:rPr>
                        <a:t>这样就可以访问对应一个一个之间的容器</a:t>
                      </a:r>
                      <a:r>
                        <a:rPr lang="en-US" altLang="zh-CN" sz="200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zh-CN" altLang="en-US" sz="2000">
                          <a:solidFill>
                            <a:schemeClr val="tx1"/>
                          </a:solidFill>
                        </a:rPr>
                        <a:t>从而得到容器里面的服务</a:t>
                      </a:r>
                      <a:r>
                        <a:rPr lang="en-US" altLang="zh-CN" sz="200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altLang="zh-CN" sz="20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550" y="1920875"/>
            <a:ext cx="6202045" cy="3753485"/>
          </a:xfrm>
          <a:prstGeom prst="rect">
            <a:avLst/>
          </a:prstGeom>
        </p:spPr>
      </p:pic>
      <p:graphicFrame>
        <p:nvGraphicFramePr>
          <p:cNvPr id="2" name="表格 1"/>
          <p:cNvGraphicFramePr/>
          <p:nvPr/>
        </p:nvGraphicFramePr>
        <p:xfrm>
          <a:off x="7301230" y="2729865"/>
          <a:ext cx="4806950" cy="2884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6950"/>
              </a:tblGrid>
              <a:tr h="28841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2400">
                          <a:solidFill>
                            <a:schemeClr val="tx1"/>
                          </a:solidFill>
                        </a:rPr>
                        <a:t>docker</a:t>
                      </a:r>
                      <a:r>
                        <a:rPr sz="2400">
                          <a:solidFill>
                            <a:schemeClr val="tx1"/>
                          </a:solidFill>
                        </a:rPr>
                        <a:t>相当于一个大容器，</a:t>
                      </a:r>
                      <a:r>
                        <a:rPr lang="en-US" sz="2400">
                          <a:solidFill>
                            <a:schemeClr val="tx1"/>
                          </a:solidFill>
                        </a:rPr>
                        <a:t>docker</a:t>
                      </a:r>
                      <a:r>
                        <a:rPr sz="2400">
                          <a:solidFill>
                            <a:schemeClr val="tx1"/>
                          </a:solidFill>
                        </a:rPr>
                        <a:t>的镜像相当于</a:t>
                      </a:r>
                      <a:r>
                        <a:rPr lang="en-US" sz="2400">
                          <a:solidFill>
                            <a:schemeClr val="tx1"/>
                          </a:solidFill>
                        </a:rPr>
                        <a:t>class</a:t>
                      </a:r>
                      <a:r>
                        <a:rPr sz="2400">
                          <a:solidFill>
                            <a:schemeClr val="tx1"/>
                          </a:solidFill>
                        </a:rPr>
                        <a:t>，</a:t>
                      </a:r>
                      <a:r>
                        <a:rPr sz="2400">
                          <a:solidFill>
                            <a:schemeClr val="tx1"/>
                          </a:solidFill>
                          <a:sym typeface="+mn-ea"/>
                        </a:rPr>
                        <a:t>容器可 以当做镜像的对象．</a:t>
                      </a:r>
                      <a:r>
                        <a:rPr sz="2400">
                          <a:solidFill>
                            <a:schemeClr val="tx1"/>
                          </a:solidFill>
                        </a:rPr>
                        <a:t>一个镜像可以放到不同的容</a:t>
                      </a:r>
                      <a:r>
                        <a:rPr lang="zh-CN" sz="2400">
                          <a:solidFill>
                            <a:schemeClr val="tx1"/>
                          </a:solidFill>
                        </a:rPr>
                        <a:t>器</a:t>
                      </a:r>
                      <a:r>
                        <a:rPr sz="2400">
                          <a:solidFill>
                            <a:schemeClr val="tx1"/>
                          </a:solidFill>
                        </a:rPr>
                        <a:t>进行实例化，一个镜像（相当于</a:t>
                      </a:r>
                      <a:r>
                        <a:rPr lang="en-US" sz="2400">
                          <a:solidFill>
                            <a:schemeClr val="tx1"/>
                          </a:solidFill>
                        </a:rPr>
                        <a:t>class</a:t>
                      </a:r>
                      <a:r>
                        <a:rPr sz="2400">
                          <a:solidFill>
                            <a:schemeClr val="tx1"/>
                          </a:solidFill>
                        </a:rPr>
                        <a:t>文件）只有一份，</a:t>
                      </a:r>
                      <a:r>
                        <a:rPr lang="zh-CN" sz="2400">
                          <a:solidFill>
                            <a:schemeClr val="tx1"/>
                          </a:solidFill>
                        </a:rPr>
                        <a:t>里面可以存放多个容器</a:t>
                      </a:r>
                      <a:r>
                        <a:rPr lang="en-US" altLang="zh-CN" sz="240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altLang="zh-C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五角星 2"/>
          <p:cNvSpPr/>
          <p:nvPr/>
        </p:nvSpPr>
        <p:spPr>
          <a:xfrm>
            <a:off x="3321050" y="558165"/>
            <a:ext cx="6824345" cy="6036310"/>
          </a:xfrm>
          <a:prstGeom prst="star5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buClrTx/>
              <a:buSzTx/>
              <a:buFontTx/>
            </a:pPr>
            <a:r>
              <a:rPr lang="zh-CN" altLang="en-US" sz="4000" i="1">
                <a:solidFill>
                  <a:schemeClr val="tx1"/>
                </a:solidFill>
              </a:rPr>
              <a:t>知识的积累与分享</a:t>
            </a:r>
            <a:endParaRPr lang="zh-CN" altLang="en-US" sz="4000" i="1">
              <a:solidFill>
                <a:schemeClr val="tx1"/>
              </a:solidFill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6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1089025" y="3321050"/>
            <a:ext cx="4702810" cy="235521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>
            <p:custDataLst>
              <p:tags r:id="rId3"/>
            </p:custDataLst>
          </p:nvPr>
        </p:nvSpPr>
        <p:spPr>
          <a:xfrm>
            <a:off x="6366510" y="1416050"/>
            <a:ext cx="5422900" cy="168021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>
            <p:custDataLst>
              <p:tags r:id="rId4"/>
            </p:custDataLst>
          </p:nvPr>
        </p:nvCxnSpPr>
        <p:spPr>
          <a:xfrm>
            <a:off x="6096000" y="29177"/>
            <a:ext cx="0" cy="4902746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>
            <p:custDataLst>
              <p:tags r:id="rId5"/>
            </p:custDataLst>
          </p:nvPr>
        </p:nvSpPr>
        <p:spPr>
          <a:xfrm>
            <a:off x="5706578" y="4984378"/>
            <a:ext cx="778844" cy="77884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Shape 4121"/>
          <p:cNvSpPr/>
          <p:nvPr>
            <p:custDataLst>
              <p:tags r:id="rId6"/>
            </p:custDataLst>
          </p:nvPr>
        </p:nvSpPr>
        <p:spPr>
          <a:xfrm>
            <a:off x="5888036" y="5165836"/>
            <a:ext cx="415929" cy="41592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8861" y="55444"/>
                </a:moveTo>
                <a:cubicBezTo>
                  <a:pt x="108816" y="54966"/>
                  <a:pt x="108750" y="54505"/>
                  <a:pt x="108694" y="54033"/>
                </a:cubicBezTo>
                <a:cubicBezTo>
                  <a:pt x="108566" y="52994"/>
                  <a:pt x="108411" y="51972"/>
                  <a:pt x="108222" y="50955"/>
                </a:cubicBezTo>
                <a:cubicBezTo>
                  <a:pt x="108127" y="50433"/>
                  <a:pt x="108022" y="49922"/>
                  <a:pt x="107911" y="49405"/>
                </a:cubicBezTo>
                <a:cubicBezTo>
                  <a:pt x="107688" y="48400"/>
                  <a:pt x="107427" y="47405"/>
                  <a:pt x="107144" y="46422"/>
                </a:cubicBezTo>
                <a:cubicBezTo>
                  <a:pt x="107016" y="45977"/>
                  <a:pt x="106911" y="45527"/>
                  <a:pt x="106766" y="45088"/>
                </a:cubicBezTo>
                <a:cubicBezTo>
                  <a:pt x="106350" y="43772"/>
                  <a:pt x="105872" y="42477"/>
                  <a:pt x="105350" y="41211"/>
                </a:cubicBezTo>
                <a:cubicBezTo>
                  <a:pt x="105127" y="40672"/>
                  <a:pt x="104866" y="40161"/>
                  <a:pt x="104627" y="39633"/>
                </a:cubicBezTo>
                <a:cubicBezTo>
                  <a:pt x="104283" y="38883"/>
                  <a:pt x="103933" y="38138"/>
                  <a:pt x="103555" y="37411"/>
                </a:cubicBezTo>
                <a:cubicBezTo>
                  <a:pt x="103222" y="36766"/>
                  <a:pt x="102866" y="36133"/>
                  <a:pt x="102500" y="35505"/>
                </a:cubicBezTo>
                <a:cubicBezTo>
                  <a:pt x="102177" y="34950"/>
                  <a:pt x="101838" y="34400"/>
                  <a:pt x="101494" y="33855"/>
                </a:cubicBezTo>
                <a:cubicBezTo>
                  <a:pt x="101066" y="33172"/>
                  <a:pt x="100633" y="32494"/>
                  <a:pt x="100172" y="31838"/>
                </a:cubicBezTo>
                <a:cubicBezTo>
                  <a:pt x="99922" y="31483"/>
                  <a:pt x="99644" y="31138"/>
                  <a:pt x="99383" y="30783"/>
                </a:cubicBezTo>
                <a:cubicBezTo>
                  <a:pt x="97466" y="28222"/>
                  <a:pt x="95327" y="25838"/>
                  <a:pt x="92955" y="23694"/>
                </a:cubicBezTo>
                <a:cubicBezTo>
                  <a:pt x="92805" y="23561"/>
                  <a:pt x="92661" y="23422"/>
                  <a:pt x="92511" y="23288"/>
                </a:cubicBezTo>
                <a:cubicBezTo>
                  <a:pt x="91661" y="22544"/>
                  <a:pt x="90794" y="21816"/>
                  <a:pt x="89894" y="21127"/>
                </a:cubicBezTo>
                <a:cubicBezTo>
                  <a:pt x="89850" y="21088"/>
                  <a:pt x="89805" y="21055"/>
                  <a:pt x="89755" y="21022"/>
                </a:cubicBezTo>
                <a:cubicBezTo>
                  <a:pt x="85883" y="18066"/>
                  <a:pt x="81555" y="15672"/>
                  <a:pt x="76900" y="13961"/>
                </a:cubicBezTo>
                <a:cubicBezTo>
                  <a:pt x="75511" y="16177"/>
                  <a:pt x="74094" y="19000"/>
                  <a:pt x="72444" y="19944"/>
                </a:cubicBezTo>
                <a:cubicBezTo>
                  <a:pt x="70055" y="21305"/>
                  <a:pt x="70227" y="26761"/>
                  <a:pt x="74827" y="26250"/>
                </a:cubicBezTo>
                <a:cubicBezTo>
                  <a:pt x="74827" y="26250"/>
                  <a:pt x="73466" y="27611"/>
                  <a:pt x="74827" y="32555"/>
                </a:cubicBezTo>
                <a:cubicBezTo>
                  <a:pt x="76194" y="37500"/>
                  <a:pt x="78477" y="38572"/>
                  <a:pt x="85227" y="35794"/>
                </a:cubicBezTo>
                <a:cubicBezTo>
                  <a:pt x="88122" y="34600"/>
                  <a:pt x="90322" y="35222"/>
                  <a:pt x="90000" y="38183"/>
                </a:cubicBezTo>
                <a:cubicBezTo>
                  <a:pt x="89316" y="44488"/>
                  <a:pt x="84455" y="44222"/>
                  <a:pt x="88122" y="54377"/>
                </a:cubicBezTo>
                <a:cubicBezTo>
                  <a:pt x="90338" y="60511"/>
                  <a:pt x="95794" y="62900"/>
                  <a:pt x="97838" y="67672"/>
                </a:cubicBezTo>
                <a:cubicBezTo>
                  <a:pt x="98966" y="70294"/>
                  <a:pt x="103283" y="72711"/>
                  <a:pt x="106944" y="74355"/>
                </a:cubicBezTo>
                <a:cubicBezTo>
                  <a:pt x="107338" y="73072"/>
                  <a:pt x="107666" y="71761"/>
                  <a:pt x="107955" y="70427"/>
                </a:cubicBezTo>
                <a:cubicBezTo>
                  <a:pt x="108066" y="69927"/>
                  <a:pt x="108150" y="69411"/>
                  <a:pt x="108244" y="68900"/>
                </a:cubicBezTo>
                <a:cubicBezTo>
                  <a:pt x="108427" y="67911"/>
                  <a:pt x="108583" y="66911"/>
                  <a:pt x="108700" y="65900"/>
                </a:cubicBezTo>
                <a:cubicBezTo>
                  <a:pt x="108755" y="65422"/>
                  <a:pt x="108822" y="64950"/>
                  <a:pt x="108866" y="64466"/>
                </a:cubicBezTo>
                <a:cubicBezTo>
                  <a:pt x="109000" y="63000"/>
                  <a:pt x="109088" y="61511"/>
                  <a:pt x="109088" y="60000"/>
                </a:cubicBezTo>
                <a:cubicBezTo>
                  <a:pt x="109088" y="58461"/>
                  <a:pt x="109000" y="56944"/>
                  <a:pt x="108861" y="55444"/>
                </a:cubicBezTo>
                <a:moveTo>
                  <a:pt x="60000" y="114544"/>
                </a:moveTo>
                <a:cubicBezTo>
                  <a:pt x="29872" y="114544"/>
                  <a:pt x="5455" y="90127"/>
                  <a:pt x="5455" y="60000"/>
                </a:cubicBezTo>
                <a:cubicBezTo>
                  <a:pt x="5455" y="29872"/>
                  <a:pt x="29872" y="5455"/>
                  <a:pt x="60000" y="5455"/>
                </a:cubicBezTo>
                <a:cubicBezTo>
                  <a:pt x="90122" y="5455"/>
                  <a:pt x="114544" y="29872"/>
                  <a:pt x="114544" y="60000"/>
                </a:cubicBezTo>
                <a:cubicBezTo>
                  <a:pt x="114544" y="90127"/>
                  <a:pt x="90122" y="114544"/>
                  <a:pt x="60000" y="114544"/>
                </a:cubicBezTo>
                <a:moveTo>
                  <a:pt x="60000" y="0"/>
                </a:moveTo>
                <a:cubicBezTo>
                  <a:pt x="26861" y="0"/>
                  <a:pt x="0" y="26866"/>
                  <a:pt x="0" y="60000"/>
                </a:cubicBezTo>
                <a:cubicBezTo>
                  <a:pt x="0" y="93138"/>
                  <a:pt x="26861" y="120000"/>
                  <a:pt x="60000" y="120000"/>
                </a:cubicBezTo>
                <a:cubicBezTo>
                  <a:pt x="93133" y="120000"/>
                  <a:pt x="120000" y="93138"/>
                  <a:pt x="120000" y="60000"/>
                </a:cubicBezTo>
                <a:cubicBezTo>
                  <a:pt x="120000" y="26866"/>
                  <a:pt x="93133" y="0"/>
                  <a:pt x="60000" y="0"/>
                </a:cubicBezTo>
                <a:moveTo>
                  <a:pt x="46705" y="54033"/>
                </a:moveTo>
                <a:cubicBezTo>
                  <a:pt x="47044" y="50111"/>
                  <a:pt x="53350" y="46022"/>
                  <a:pt x="57611" y="44150"/>
                </a:cubicBezTo>
                <a:cubicBezTo>
                  <a:pt x="61872" y="42272"/>
                  <a:pt x="65794" y="41588"/>
                  <a:pt x="65283" y="38350"/>
                </a:cubicBezTo>
                <a:cubicBezTo>
                  <a:pt x="64772" y="35111"/>
                  <a:pt x="63577" y="32727"/>
                  <a:pt x="56933" y="32727"/>
                </a:cubicBezTo>
                <a:cubicBezTo>
                  <a:pt x="50283" y="32727"/>
                  <a:pt x="53183" y="41588"/>
                  <a:pt x="47727" y="36305"/>
                </a:cubicBezTo>
                <a:cubicBezTo>
                  <a:pt x="42272" y="31022"/>
                  <a:pt x="48916" y="32388"/>
                  <a:pt x="51644" y="31194"/>
                </a:cubicBezTo>
                <a:cubicBezTo>
                  <a:pt x="54372" y="30000"/>
                  <a:pt x="57100" y="25055"/>
                  <a:pt x="52327" y="24716"/>
                </a:cubicBezTo>
                <a:cubicBezTo>
                  <a:pt x="47555" y="24377"/>
                  <a:pt x="48577" y="26761"/>
                  <a:pt x="44827" y="25400"/>
                </a:cubicBezTo>
                <a:cubicBezTo>
                  <a:pt x="41077" y="24033"/>
                  <a:pt x="39372" y="30172"/>
                  <a:pt x="36988" y="29316"/>
                </a:cubicBezTo>
                <a:cubicBezTo>
                  <a:pt x="35405" y="28755"/>
                  <a:pt x="31183" y="25583"/>
                  <a:pt x="28388" y="22466"/>
                </a:cubicBezTo>
                <a:cubicBezTo>
                  <a:pt x="22744" y="27222"/>
                  <a:pt x="18205" y="33233"/>
                  <a:pt x="15161" y="40066"/>
                </a:cubicBezTo>
                <a:cubicBezTo>
                  <a:pt x="15972" y="49233"/>
                  <a:pt x="20966" y="54033"/>
                  <a:pt x="20966" y="54033"/>
                </a:cubicBezTo>
                <a:cubicBezTo>
                  <a:pt x="20966" y="54033"/>
                  <a:pt x="23522" y="60000"/>
                  <a:pt x="38861" y="67327"/>
                </a:cubicBezTo>
                <a:cubicBezTo>
                  <a:pt x="38861" y="67327"/>
                  <a:pt x="41761" y="67500"/>
                  <a:pt x="38350" y="64088"/>
                </a:cubicBezTo>
                <a:cubicBezTo>
                  <a:pt x="34944" y="60683"/>
                  <a:pt x="31194" y="56422"/>
                  <a:pt x="35455" y="54205"/>
                </a:cubicBezTo>
                <a:cubicBezTo>
                  <a:pt x="39716" y="51988"/>
                  <a:pt x="40911" y="52161"/>
                  <a:pt x="41933" y="56250"/>
                </a:cubicBezTo>
                <a:cubicBezTo>
                  <a:pt x="42955" y="60338"/>
                  <a:pt x="46361" y="57955"/>
                  <a:pt x="46705" y="54033"/>
                </a:cubicBezTo>
                <a:moveTo>
                  <a:pt x="90255" y="71505"/>
                </a:moveTo>
                <a:cubicBezTo>
                  <a:pt x="88294" y="72700"/>
                  <a:pt x="88377" y="75338"/>
                  <a:pt x="90000" y="76788"/>
                </a:cubicBezTo>
                <a:cubicBezTo>
                  <a:pt x="91616" y="78238"/>
                  <a:pt x="94855" y="80111"/>
                  <a:pt x="95877" y="76788"/>
                </a:cubicBezTo>
                <a:cubicBezTo>
                  <a:pt x="96900" y="73466"/>
                  <a:pt x="92216" y="70311"/>
                  <a:pt x="90255" y="71505"/>
                </a:cubicBezTo>
                <a:moveTo>
                  <a:pt x="66816" y="71933"/>
                </a:moveTo>
                <a:cubicBezTo>
                  <a:pt x="61022" y="66988"/>
                  <a:pt x="61705" y="64772"/>
                  <a:pt x="54372" y="64772"/>
                </a:cubicBezTo>
                <a:cubicBezTo>
                  <a:pt x="47044" y="64772"/>
                  <a:pt x="42444" y="66477"/>
                  <a:pt x="44316" y="76705"/>
                </a:cubicBezTo>
                <a:cubicBezTo>
                  <a:pt x="46194" y="86933"/>
                  <a:pt x="51644" y="82327"/>
                  <a:pt x="51138" y="90172"/>
                </a:cubicBezTo>
                <a:cubicBezTo>
                  <a:pt x="50622" y="98011"/>
                  <a:pt x="52500" y="99716"/>
                  <a:pt x="53694" y="101588"/>
                </a:cubicBezTo>
                <a:cubicBezTo>
                  <a:pt x="54888" y="103466"/>
                  <a:pt x="58466" y="108922"/>
                  <a:pt x="59827" y="101250"/>
                </a:cubicBezTo>
                <a:cubicBezTo>
                  <a:pt x="61194" y="93577"/>
                  <a:pt x="63750" y="89316"/>
                  <a:pt x="66644" y="85566"/>
                </a:cubicBezTo>
                <a:cubicBezTo>
                  <a:pt x="69544" y="81816"/>
                  <a:pt x="72611" y="76872"/>
                  <a:pt x="66816" y="71933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+mn-lt"/>
              <a:ea typeface="+mn-ea"/>
              <a:cs typeface="+mn-cs"/>
              <a:sym typeface="Lato" panose="020F0502020204030203"/>
            </a:endParaRPr>
          </a:p>
        </p:txBody>
      </p:sp>
      <p:sp>
        <p:nvSpPr>
          <p:cNvPr id="18" name="矩形 17"/>
          <p:cNvSpPr/>
          <p:nvPr>
            <p:custDataLst>
              <p:tags r:id="rId7"/>
            </p:custDataLst>
          </p:nvPr>
        </p:nvSpPr>
        <p:spPr>
          <a:xfrm>
            <a:off x="461078" y="-2074"/>
            <a:ext cx="461665" cy="12445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89025" y="512445"/>
            <a:ext cx="4797425" cy="730250"/>
          </a:xfrm>
          <a:prstGeom prst="rect">
            <a:avLst/>
          </a:prstGeom>
          <a:solidFill>
            <a:srgbClr val="00B0F0"/>
          </a:solidFill>
        </p:spPr>
        <p:txBody>
          <a:bodyPr wrap="square" anchor="b" anchorCtr="0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注 解 知 识 的 总 结</a:t>
            </a:r>
            <a:endParaRPr lang="zh-CN" altLang="en-US"/>
          </a:p>
        </p:txBody>
      </p:sp>
      <p:graphicFrame>
        <p:nvGraphicFramePr>
          <p:cNvPr id="13" name="表格 12"/>
          <p:cNvGraphicFramePr/>
          <p:nvPr/>
        </p:nvGraphicFramePr>
        <p:xfrm>
          <a:off x="1089660" y="1416050"/>
          <a:ext cx="4798060" cy="1904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98060"/>
              </a:tblGrid>
              <a:tr h="190436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@CrossOrigin 解决跨域的问题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@RequestParam 获取请求参数的值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@ResponseBody的作用其实是将java对象转为json格式的数据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@RequestBody的作用其实是将json格式的数据转为java对象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@ExceptionHandler：统一处理某一类异常，从而能够减少代码重复率和复杂度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表格 13"/>
          <p:cNvGraphicFramePr/>
          <p:nvPr/>
        </p:nvGraphicFramePr>
        <p:xfrm>
          <a:off x="6366510" y="3238500"/>
          <a:ext cx="5422265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22265"/>
              </a:tblGrid>
              <a:tr h="2438400">
                <a:tc>
                  <a:txBody>
                    <a:bodyPr/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@ResponseStatus：可以将某种异常映射为HTTP状态码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@EnableEurekaServer 用来激活Eureka Server相关的配置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@CacheEvict--------使用这个注解的方法在其执行前或执行后移除Spring Cache中的某些元素.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@EnableCaching是spring framework中的注解驱动的缓存管理功能@Autowired 注释，它可以对类成员变量、方法及构造函数进行标注，完成自动装配的工作。 通过 @Autowired的使用来消除 set ，get方法。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r>
                        <a:rPr lang="zh-CN" altLang="en-US" sz="1400">
                          <a:solidFill>
                            <a:schemeClr val="tx1"/>
                          </a:solidFill>
                        </a:rPr>
                        <a:t>@ExceptionHandler：统一处理某一类异常，从而能够减少代码重复率和复杂度</a:t>
                      </a: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  <a:p>
                      <a:pPr algn="l">
                        <a:buClrTx/>
                        <a:buSzTx/>
                        <a:buNone/>
                      </a:pPr>
                      <a:endParaRPr lang="zh-CN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2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-1" y="0"/>
            <a:ext cx="5470189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12036357" y="205587"/>
            <a:ext cx="155643" cy="7960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6681470" y="205740"/>
            <a:ext cx="5078095" cy="1222375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algn="r">
              <a:lnSpc>
                <a:spcPct val="90000"/>
              </a:lnSpc>
              <a:defRPr sz="2400" b="1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>
                <a:solidFill>
                  <a:schemeClr val="accent1">
                    <a:lumMod val="75000"/>
                  </a:schemeClr>
                </a:solidFill>
              </a:rPr>
              <a:t>消息队列知识总结</a:t>
            </a:r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5" name="表格 4"/>
          <p:cNvGraphicFramePr/>
          <p:nvPr/>
        </p:nvGraphicFramePr>
        <p:xfrm>
          <a:off x="5939155" y="773430"/>
          <a:ext cx="5989955" cy="573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89955"/>
              </a:tblGrid>
              <a:tr h="573024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  <a:p>
                      <a:pPr>
                        <a:buNone/>
                      </a:pPr>
                      <a:endParaRPr lang="zh-CN" altLang="en-US" sz="16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特点：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1.“离线一次性消费”；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离线：指生产者在发送消息时，不需要消费者在线，生产者只需要将消息发送到MQ队列中，消费者可以稍后上线取消息；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一次性消费：指消费者之间存在竞争关系，任何一个消费者将消息消费掉之后，其他消费者都不能再进行消费；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若是只有1个生产者和1个消费者，就是我们熟悉的“点对点”通信了</a:t>
                      </a:r>
                      <a:r>
                        <a:rPr lang="en-US" altLang="zh-CN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.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类似场景对比：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类似送快递，快递员（producer）将快递（Message）放到指定地点（destination）后，就可以离开了，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拿快递的人（customer）在接收到通知后，到指定地点（destination）去取快递（Message）就可以了。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当然，取快递时可能要进行身份验证，这就涉及到创建连接（connection）时，需要指定用户名和密码了。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还有就是，实际生活中，当快递员把快递放好之后，照理说应该通知客户去哪里取快递，而ActiveMq帮我们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做好了一切，通知的工作Activemq会帮我们实现，而无需我们亲自编码通知消费者，生产者只需要将Message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600" b="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放到Mq中即可，通知消费者的工作，mq会帮我们处理。</a:t>
                      </a:r>
                      <a:endParaRPr lang="zh-CN" altLang="en-US" sz="1600" b="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332105" y="206375"/>
            <a:ext cx="4674235" cy="58356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altLang="en-US" sz="3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学 海 无 涯</a:t>
            </a:r>
            <a:r>
              <a:rPr lang="en-US" altLang="zh-CN" sz="3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,</a:t>
            </a:r>
            <a:r>
              <a:rPr lang="zh-CN" altLang="en-US" sz="3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好 问 是 帆。</a:t>
            </a:r>
            <a:endParaRPr lang="zh-CN" altLang="en-US" sz="3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5"/>
    </p:custData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489075" y="2647315"/>
            <a:ext cx="9090660" cy="1202690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sym typeface="+mn-ea"/>
              </a:rPr>
              <a:t>敬 请 各 位 同 学 老 师 </a:t>
            </a:r>
            <a:r>
              <a:rPr lang="zh-CN" altLang="en-US" dirty="0" smtClean="0">
                <a:sym typeface="+mn-ea"/>
              </a:rPr>
              <a:t>指 正</a:t>
            </a:r>
            <a:endParaRPr lang="en-US" altLang="zh-CN"/>
          </a:p>
        </p:txBody>
      </p:sp>
      <p:graphicFrame>
        <p:nvGraphicFramePr>
          <p:cNvPr id="5" name="表格 4"/>
          <p:cNvGraphicFramePr/>
          <p:nvPr/>
        </p:nvGraphicFramePr>
        <p:xfrm>
          <a:off x="3230245" y="4094480"/>
          <a:ext cx="4948555" cy="905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8555"/>
              </a:tblGrid>
              <a:tr h="90551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4400"/>
                        <a:t>谢 谢 观 看</a:t>
                      </a:r>
                      <a:endParaRPr lang="zh-CN" altLang="en-US" sz="440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461078" y="-2074"/>
            <a:ext cx="461665" cy="1244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017905" y="203835"/>
            <a:ext cx="4630420" cy="10388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anchor="b" anchorCtr="0">
            <a:normAutofit fontScale="60000"/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buNone/>
            </a:pPr>
            <a:r>
              <a:rPr lang="zh-CN" altLang="en-US" sz="4400">
                <a:solidFill>
                  <a:schemeClr val="bg1"/>
                </a:solidFill>
                <a:sym typeface="+mn-ea"/>
              </a:rPr>
              <a:t>荔枝交友便民平台</a:t>
            </a:r>
            <a:r>
              <a:rPr lang="zh-CN" altLang="en-US" sz="4400">
                <a:solidFill>
                  <a:schemeClr val="bg1"/>
                </a:solidFill>
                <a:sym typeface="+mn-ea"/>
              </a:rPr>
              <a:t> 特 色 图 解</a:t>
            </a:r>
            <a:endParaRPr lang="zh-CN" altLang="en-US" sz="4400">
              <a:solidFill>
                <a:schemeClr val="bg1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7047865" y="3947795"/>
            <a:ext cx="4937760" cy="169545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sz="1800">
                <a:cs typeface="+mn-lt"/>
              </a:rPr>
              <a:t>采用前后端分离的模块化设计,</a:t>
            </a:r>
            <a:r>
              <a:rPr lang="zh-CN" altLang="en-US" sz="1800">
                <a:cs typeface="+mn-lt"/>
              </a:rPr>
              <a:t>利用</a:t>
            </a:r>
            <a:r>
              <a:rPr lang="en-US" altLang="zh-CN" sz="1800">
                <a:cs typeface="+mn-lt"/>
              </a:rPr>
              <a:t>API</a:t>
            </a:r>
            <a:r>
              <a:rPr lang="zh-CN" altLang="en-US" sz="1800">
                <a:cs typeface="+mn-lt"/>
              </a:rPr>
              <a:t>进行开发</a:t>
            </a:r>
            <a:r>
              <a:rPr lang="en-US" altLang="zh-CN" sz="1800">
                <a:cs typeface="+mn-lt"/>
              </a:rPr>
              <a:t>当企业开发中，前后端分离的开发已经是大势所趋。我们采用了前后端分离的设计思路，前端和后端内容通过课程模块划分。后端可独立于前端单独开发，前端也可独立于后端单独开发，互不影响。</a:t>
            </a:r>
            <a:endParaRPr lang="en-US" altLang="zh-CN" sz="1800">
              <a:cs typeface="+mn-lt"/>
            </a:endParaRPr>
          </a:p>
        </p:txBody>
      </p:sp>
      <p:sp>
        <p:nvSpPr>
          <p:cNvPr id="30" name="文本框 29"/>
          <p:cNvSpPr txBox="1"/>
          <p:nvPr>
            <p:custDataLst>
              <p:tags r:id="rId4"/>
            </p:custDataLst>
          </p:nvPr>
        </p:nvSpPr>
        <p:spPr>
          <a:xfrm>
            <a:off x="6532880" y="1755140"/>
            <a:ext cx="4873625" cy="113792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600">
                <a:solidFill>
                  <a:schemeClr val="bg1"/>
                </a:solidFill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zh-CN" sz="1800">
                <a:sym typeface="+mn-ea"/>
              </a:rPr>
              <a:t>2的10次方为</a:t>
            </a:r>
            <a:r>
              <a:rPr lang="en-US" altLang="zh-CN" sz="1800"/>
              <a:t>1024,</a:t>
            </a:r>
            <a:r>
              <a:rPr lang="zh-CN" altLang="en-US" sz="1800"/>
              <a:t>而</a:t>
            </a:r>
            <a:r>
              <a:rPr lang="en-US" altLang="zh-CN" sz="1800"/>
              <a:t>1024</a:t>
            </a:r>
            <a:r>
              <a:rPr lang="zh-CN" altLang="en-US" sz="1800"/>
              <a:t>恰好为中国程序员的共同节日</a:t>
            </a:r>
            <a:r>
              <a:rPr lang="en-US" altLang="zh-CN" sz="1800"/>
              <a:t>程序员节是中国程序员的共同节日.程序员就像是一个个1024，以最低调、踏实、核心的功能模块搭建起这个科技世界。</a:t>
            </a:r>
            <a:endParaRPr lang="en-US" altLang="zh-CN" sz="1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905" y="1353185"/>
            <a:ext cx="9589135" cy="526034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099305" y="324862"/>
            <a:ext cx="6477152" cy="590931"/>
          </a:xfrm>
          <a:prstGeom prst="rect">
            <a:avLst/>
          </a:prstGeom>
        </p:spPr>
        <p:txBody>
          <a:bodyPr wrap="square" anchor="b" anchorCtr="0">
            <a:normAutofit fontScale="90000"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zh-CN"/>
            </a:defPPr>
            <a:lvl1pPr>
              <a:lnSpc>
                <a:spcPct val="90000"/>
              </a:lnSpc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整体架构图</a:t>
            </a:r>
            <a:endParaRPr lang="zh-CN" altLang="en-US"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350" y="1120140"/>
            <a:ext cx="8705850" cy="1250315"/>
          </a:xfrm>
          <a:prstGeom prst="rect">
            <a:avLst/>
          </a:prstGeom>
        </p:spPr>
      </p:pic>
      <p:graphicFrame>
        <p:nvGraphicFramePr>
          <p:cNvPr id="10" name="表格 9"/>
          <p:cNvGraphicFramePr/>
          <p:nvPr/>
        </p:nvGraphicFramePr>
        <p:xfrm>
          <a:off x="1828800" y="2761615"/>
          <a:ext cx="8532495" cy="1122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32495"/>
              </a:tblGrid>
              <a:tr h="112204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9255" y="2493010"/>
            <a:ext cx="8703945" cy="1390650"/>
          </a:xfrm>
          <a:prstGeom prst="rect">
            <a:avLst/>
          </a:prstGeom>
        </p:spPr>
      </p:pic>
      <p:graphicFrame>
        <p:nvGraphicFramePr>
          <p:cNvPr id="13" name="表格 12"/>
          <p:cNvGraphicFramePr/>
          <p:nvPr/>
        </p:nvGraphicFramePr>
        <p:xfrm>
          <a:off x="1657350" y="3978910"/>
          <a:ext cx="8705215" cy="818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5215"/>
              </a:tblGrid>
              <a:tr h="81851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6" name="图片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7350" y="3978910"/>
            <a:ext cx="8702675" cy="818515"/>
          </a:xfrm>
          <a:prstGeom prst="rect">
            <a:avLst/>
          </a:prstGeom>
        </p:spPr>
      </p:pic>
      <p:graphicFrame>
        <p:nvGraphicFramePr>
          <p:cNvPr id="29" name="表格 28"/>
          <p:cNvGraphicFramePr/>
          <p:nvPr/>
        </p:nvGraphicFramePr>
        <p:xfrm>
          <a:off x="1657350" y="4994910"/>
          <a:ext cx="8705850" cy="1326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5850"/>
              </a:tblGrid>
              <a:tr h="132651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0" name="图片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7350" y="4873625"/>
            <a:ext cx="8703310" cy="156908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a7cf90ff6d90d50315c50e24a216878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10" y="-13335"/>
            <a:ext cx="12158980" cy="68961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016885" y="2317115"/>
            <a:ext cx="6243320" cy="186118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p>
            <a:pPr algn="ctr">
              <a:buClrTx/>
              <a:buSzTx/>
              <a:buFontTx/>
            </a:pPr>
            <a:endParaRPr lang="zh-CN" alt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2931160" y="2829560"/>
            <a:ext cx="6329680" cy="76835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zh-CN" altLang="en-US" sz="4400" b="1">
                <a:solidFill>
                  <a:schemeClr val="accent4"/>
                </a:solidFill>
                <a:effectLst/>
              </a:rPr>
              <a:t>微服务介绍和系统的设计</a:t>
            </a:r>
            <a:endParaRPr lang="en-US" altLang="zh-CN" sz="4400" b="1">
              <a:solidFill>
                <a:schemeClr val="accent4"/>
              </a:solidFill>
              <a:effectLst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7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" dur="770" decel="100000"/>
                                        <p:tgtEl>
                                          <p:spTgt spid="8"/>
                                        </p:tgtEl>
                                      </p:cBhvr>
                                      <p:from x="10000" y="10000"/>
                                      <p:to x="200000" y="450000"/>
                                    </p:animScale>
                                    <p:animScale>
                                      <p:cBhvr>
                                        <p:cTn id="9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00000" y="450000"/>
                                      <p:to x="100000" y="100000"/>
                                    </p:animScale>
                                    <p:set>
                                      <p:cBhvr>
                                        <p:cTn id="10" dur="77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o>
                                        <p:strVal val="(0.5)"/>
                                      </p:to>
                                    </p:set>
                                    <p:anim from="(0.5)" to="(#ppt_x)" calcmode="lin" valueType="num">
                                      <p:cBhvr>
                                        <p:cTn id="11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2" dur="77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o>
                                        <p:strVal val="(#ppt_y+0.4)"/>
                                      </p:to>
                                    </p:set>
                                    <p:anim from="(#ppt_y+0.4)" to="(#ppt_y)" calcmode="lin" valueType="num">
                                      <p:cBhvr>
                                        <p:cTn id="13" dur="1230" accel="100000" fill="hold">
                                          <p:stCondLst>
                                            <p:cond delay="7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2" name="表格 1"/>
          <p:cNvGraphicFramePr/>
          <p:nvPr/>
        </p:nvGraphicFramePr>
        <p:xfrm>
          <a:off x="1310005" y="111760"/>
          <a:ext cx="4582160" cy="1131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2160"/>
              </a:tblGrid>
              <a:tr h="113157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4400"/>
                        <a:t>微 服 务 的 引 入</a:t>
                      </a:r>
                      <a:endParaRPr lang="zh-CN" altLang="en-US" sz="4400"/>
                    </a:p>
                  </a:txBody>
                  <a:tcPr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表格 12"/>
          <p:cNvGraphicFramePr/>
          <p:nvPr/>
        </p:nvGraphicFramePr>
        <p:xfrm>
          <a:off x="1310640" y="1738630"/>
          <a:ext cx="8949690" cy="12452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9690"/>
              </a:tblGrid>
              <a:tr h="12452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>
                          <a:latin typeface="+mj-ea"/>
                          <a:ea typeface="+mj-ea"/>
                        </a:rPr>
                        <a:t>单体架构带来的问题</a:t>
                      </a:r>
                      <a:endParaRPr lang="zh-CN" altLang="en-US" sz="2800">
                        <a:latin typeface="+mj-lt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 各个模块之间</a:t>
                      </a:r>
                      <a:r>
                        <a:rPr lang="zh-CN" altLang="en-US"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逻辑混乱</a:t>
                      </a:r>
                      <a:r>
                        <a:rPr lang="en-US" altLang="zh-CN"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，代码复杂性高</a:t>
                      </a:r>
                      <a:r>
                        <a:rPr lang="zh-CN" altLang="en-US"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。</a:t>
                      </a:r>
                      <a:endParaRPr lang="zh-CN" altLang="en-US"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20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</a:rPr>
                        <a:t>扩展性差，不便于部署，解决开发中遇到的困难速度较慢。</a:t>
                      </a:r>
                      <a:endParaRPr lang="zh-CN" altLang="en-US" sz="20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" name="表格 24"/>
          <p:cNvGraphicFramePr/>
          <p:nvPr/>
        </p:nvGraphicFramePr>
        <p:xfrm>
          <a:off x="1310640" y="3401695"/>
          <a:ext cx="8949055" cy="25215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9055"/>
              </a:tblGrid>
              <a:tr h="252158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2400">
                          <a:latin typeface="+mj-ea"/>
                          <a:ea typeface="+mj-ea"/>
                          <a:sym typeface="+mn-ea"/>
                        </a:rPr>
                        <a:t>微服务与单体架构区别</a:t>
                      </a:r>
                      <a:endParaRPr sz="18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sz="18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+mn-ea"/>
                        </a:rPr>
                        <a:t>    单体架构所有的模块全都耦合在一块，代码量大，维护困难，微服务每个模块就相当于一个单独的项目，代码量明显减少，遇到问题也相对来说比较好解决。</a:t>
                      </a:r>
                      <a:endParaRPr sz="18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sz="18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+mn-ea"/>
                        </a:rPr>
                        <a:t>    单体架构所有的模块都共用一个数据库，存储方式比较单一，微服务每个模块都可以使用不同的存储方式（比如有的用redis，有的用mysql等），数据库也是单个模块对应自己的数据库。</a:t>
                      </a:r>
                      <a:endParaRPr sz="18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sz="1800">
                          <a:latin typeface="华文细黑" panose="02010600040101010101" charset="-122"/>
                          <a:ea typeface="华文细黑" panose="02010600040101010101" charset="-122"/>
                          <a:cs typeface="华文细黑" panose="02010600040101010101" charset="-122"/>
                          <a:sym typeface="+mn-ea"/>
                        </a:rPr>
                        <a:t>    单体架构所有的模块开发所使用的技术一样，微服务每个模块都可以使用不同的开发技术，开发模式更灵活。</a:t>
                      </a:r>
                      <a:endParaRPr sz="1800">
                        <a:latin typeface="华文细黑" panose="02010600040101010101" charset="-122"/>
                        <a:ea typeface="华文细黑" panose="02010600040101010101" charset="-122"/>
                        <a:cs typeface="华文细黑" panose="02010600040101010101" charset="-122"/>
                        <a:sym typeface="+mn-ea"/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2" name="表格 1"/>
          <p:cNvGraphicFramePr/>
          <p:nvPr/>
        </p:nvGraphicFramePr>
        <p:xfrm>
          <a:off x="1310005" y="111760"/>
          <a:ext cx="4582160" cy="1131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2160"/>
              </a:tblGrid>
              <a:tr h="113157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4400"/>
                        <a:t>微 服 务 的 介 绍</a:t>
                      </a:r>
                      <a:endParaRPr lang="zh-CN" altLang="en-US" sz="4400"/>
                    </a:p>
                  </a:txBody>
                  <a:tcPr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2958465" y="1790065"/>
          <a:ext cx="8482330" cy="3924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82330"/>
              </a:tblGrid>
              <a:tr h="39243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+mn-ea"/>
                        </a:rPr>
                        <a:t>       一个大型复杂软件应用由一个或多个微服务组成。系统中的各个微服务可被独立部署，各个微服务之间是松耦合的。每个微服务仅关注于完成一件任务并很好地完成该任务。在所有情况下，每</a:t>
                      </a:r>
                      <a:r>
                        <a:rPr lang="zh-CN" altLang="en-US" sz="3600"/>
                        <a:t>个任务代表着一个小的业务能力。</a:t>
                      </a:r>
                      <a:endParaRPr lang="zh-CN" altLang="en-US" sz="3600"/>
                    </a:p>
                  </a:txBody>
                  <a:tcPr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  <p:sp>
        <p:nvSpPr>
          <p:cNvPr id="13" name="流程图: 联系 12"/>
          <p:cNvSpPr/>
          <p:nvPr/>
        </p:nvSpPr>
        <p:spPr>
          <a:xfrm>
            <a:off x="297180" y="1717675"/>
            <a:ext cx="1386840" cy="4241800"/>
          </a:xfrm>
          <a:prstGeom prst="flowChartConnector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6000">
                <a:latin typeface="+mj-ea"/>
                <a:ea typeface="+mj-ea"/>
              </a:rPr>
              <a:t>微服务</a:t>
            </a:r>
            <a:endParaRPr lang="zh-CN" altLang="en-US" sz="6000">
              <a:latin typeface="+mj-ea"/>
              <a:ea typeface="+mj-ea"/>
            </a:endParaRPr>
          </a:p>
        </p:txBody>
      </p:sp>
      <p:sp>
        <p:nvSpPr>
          <p:cNvPr id="19" name="右箭头 18"/>
          <p:cNvSpPr/>
          <p:nvPr/>
        </p:nvSpPr>
        <p:spPr>
          <a:xfrm>
            <a:off x="1858645" y="3566160"/>
            <a:ext cx="965200" cy="708660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440758" y="-2074"/>
            <a:ext cx="461665" cy="1244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2" name="表格 1"/>
          <p:cNvGraphicFramePr/>
          <p:nvPr/>
        </p:nvGraphicFramePr>
        <p:xfrm>
          <a:off x="1310005" y="111760"/>
          <a:ext cx="8494395" cy="1130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94395"/>
              </a:tblGrid>
              <a:tr h="113030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zh-CN" altLang="en-US" sz="4400"/>
                        <a:t>微 服 务 介 绍 图 解</a:t>
                      </a:r>
                      <a:endParaRPr lang="zh-CN" altLang="en-US" sz="440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</a:tbl>
          </a:graphicData>
        </a:graphic>
      </p:graphicFrame>
      <p:sp>
        <p:nvSpPr>
          <p:cNvPr id="3" name="椭圆 2"/>
          <p:cNvSpPr/>
          <p:nvPr/>
        </p:nvSpPr>
        <p:spPr>
          <a:xfrm>
            <a:off x="563880" y="1324610"/>
            <a:ext cx="2765425" cy="13436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微服务</a:t>
            </a:r>
            <a:r>
              <a:rPr lang="en-US" altLang="zh-CN"/>
              <a:t>(mysql)</a:t>
            </a:r>
            <a:endParaRPr lang="en-US" altLang="zh-CN"/>
          </a:p>
        </p:txBody>
      </p:sp>
      <p:sp>
        <p:nvSpPr>
          <p:cNvPr id="4" name="椭圆 3"/>
          <p:cNvSpPr/>
          <p:nvPr/>
        </p:nvSpPr>
        <p:spPr>
          <a:xfrm>
            <a:off x="4174490" y="1394460"/>
            <a:ext cx="2765425" cy="13436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微服务</a:t>
            </a:r>
            <a:r>
              <a:rPr lang="en-US" altLang="zh-CN"/>
              <a:t>(redis)</a:t>
            </a:r>
            <a:endParaRPr lang="en-US" altLang="zh-CN"/>
          </a:p>
        </p:txBody>
      </p:sp>
      <p:sp>
        <p:nvSpPr>
          <p:cNvPr id="5" name="椭圆 4"/>
          <p:cNvSpPr/>
          <p:nvPr/>
        </p:nvSpPr>
        <p:spPr>
          <a:xfrm>
            <a:off x="7611745" y="1324610"/>
            <a:ext cx="2765425" cy="13436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微服务</a:t>
            </a:r>
            <a:r>
              <a:rPr lang="en-US" altLang="zh-CN"/>
              <a:t>(</a:t>
            </a:r>
            <a:r>
              <a:rPr lang="zh-CN" altLang="en-US"/>
              <a:t>消息队列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7" name="椭圆 6"/>
          <p:cNvSpPr/>
          <p:nvPr/>
        </p:nvSpPr>
        <p:spPr>
          <a:xfrm>
            <a:off x="563880" y="5089525"/>
            <a:ext cx="2765425" cy="13436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微服务</a:t>
            </a:r>
            <a:r>
              <a:rPr lang="en-US" altLang="zh-CN"/>
              <a:t>(</a:t>
            </a:r>
            <a:r>
              <a:rPr lang="zh-CN" altLang="en-US"/>
              <a:t>交友业务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8" name="椭圆 7"/>
          <p:cNvSpPr/>
          <p:nvPr/>
        </p:nvSpPr>
        <p:spPr>
          <a:xfrm>
            <a:off x="4174490" y="5089525"/>
            <a:ext cx="2765425" cy="13436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微服务</a:t>
            </a:r>
            <a:r>
              <a:rPr lang="en-US" altLang="zh-CN"/>
              <a:t>(</a:t>
            </a:r>
            <a:r>
              <a:rPr lang="zh-CN" altLang="en-US"/>
              <a:t>搜索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9" name="椭圆 8"/>
          <p:cNvSpPr/>
          <p:nvPr/>
        </p:nvSpPr>
        <p:spPr>
          <a:xfrm>
            <a:off x="7744460" y="5089525"/>
            <a:ext cx="2765425" cy="13436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微服务</a:t>
            </a:r>
            <a:r>
              <a:rPr lang="en-US" altLang="zh-CN"/>
              <a:t>(</a:t>
            </a:r>
            <a:r>
              <a:rPr lang="zh-CN" altLang="en-US"/>
              <a:t>注册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11" name="流程图: 过程 10"/>
          <p:cNvSpPr/>
          <p:nvPr/>
        </p:nvSpPr>
        <p:spPr>
          <a:xfrm>
            <a:off x="699135" y="3410585"/>
            <a:ext cx="1242695" cy="93726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服务功能</a:t>
            </a:r>
            <a:endParaRPr lang="zh-CN" altLang="en-US"/>
          </a:p>
        </p:txBody>
      </p:sp>
      <p:sp>
        <p:nvSpPr>
          <p:cNvPr id="12" name="右箭头 11"/>
          <p:cNvSpPr/>
          <p:nvPr/>
        </p:nvSpPr>
        <p:spPr>
          <a:xfrm>
            <a:off x="1783080" y="3766185"/>
            <a:ext cx="1320800" cy="225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流程图: 过程 13"/>
          <p:cNvSpPr/>
          <p:nvPr/>
        </p:nvSpPr>
        <p:spPr>
          <a:xfrm>
            <a:off x="3103880" y="3409315"/>
            <a:ext cx="1659890" cy="93726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镜像</a:t>
            </a:r>
            <a:endParaRPr lang="zh-CN" altLang="en-US"/>
          </a:p>
        </p:txBody>
      </p:sp>
      <p:sp>
        <p:nvSpPr>
          <p:cNvPr id="15" name="右箭头 14"/>
          <p:cNvSpPr/>
          <p:nvPr/>
        </p:nvSpPr>
        <p:spPr>
          <a:xfrm>
            <a:off x="7744460" y="3766820"/>
            <a:ext cx="1320800" cy="225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流程图: 过程 15"/>
          <p:cNvSpPr/>
          <p:nvPr/>
        </p:nvSpPr>
        <p:spPr>
          <a:xfrm>
            <a:off x="6084570" y="3410585"/>
            <a:ext cx="1659890" cy="93726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容器</a:t>
            </a:r>
            <a:endParaRPr lang="zh-CN" altLang="en-US"/>
          </a:p>
        </p:txBody>
      </p:sp>
      <p:sp>
        <p:nvSpPr>
          <p:cNvPr id="17" name="右箭头 16"/>
          <p:cNvSpPr/>
          <p:nvPr/>
        </p:nvSpPr>
        <p:spPr>
          <a:xfrm>
            <a:off x="4763770" y="3765550"/>
            <a:ext cx="1320800" cy="225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9041765" y="3173730"/>
            <a:ext cx="2506345" cy="14897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微服务就是同类容器的集合.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5071"/>
</p:tagLst>
</file>

<file path=ppt/tags/tag10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2_1"/>
  <p:tag name="KSO_WM_UNIT_ID" val="custom20185071_2*l_h_i*1_2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00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10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4"/>
  <p:tag name="KSO_WM_UNIT_ID" val="custom20185071_5*l_h_i*1_1_4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102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5"/>
  <p:tag name="KSO_WM_UNIT_ID" val="custom20185071_5*l_h_i*1_1_5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0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10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0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109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1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3_1"/>
  <p:tag name="KSO_WM_UNIT_ID" val="custom20185071_2*l_h_i*1_3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1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112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113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14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3"/>
  <p:tag name="KSO_WM_UNIT_ID" val="custom20185071_5*l_h_i*1_1_3"/>
  <p:tag name="KSO_WM_UNIT_LAYERLEVEL" val="1_1_1"/>
  <p:tag name="KSO_WM_BEAUTIFY_FLAG" val="#wm#"/>
  <p:tag name="KSO_WM_DIAGRAM_GROUP_CODE" val="l1-3"/>
  <p:tag name="KSO_WM_UNIT_LINE_FORE_SCHEMECOLOR_INDEX" val="5"/>
  <p:tag name="KSO_WM_UNIT_LINE_FILL_TYPE" val="2"/>
  <p:tag name="KSO_WM_UNIT_USESOURCEFORMAT_APPLY" val="1"/>
</p:tagLst>
</file>

<file path=ppt/tags/tag11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11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117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1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119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12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4_1"/>
  <p:tag name="KSO_WM_UNIT_ID" val="custom20185071_2*l_h_i*1_4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20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2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122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123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4"/>
  <p:tag name="KSO_WM_UNIT_ID" val="custom20185071_5*l_h_i*1_1_4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124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5"/>
  <p:tag name="KSO_WM_UNIT_ID" val="custom20185071_5*l_h_i*1_1_5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125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2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127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128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29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13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1_1"/>
  <p:tag name="KSO_WM_UNIT_ID" val="custom20185071_2*l_h_a*1_1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130.xml><?xml version="1.0" encoding="utf-8"?>
<p:tagLst xmlns:p="http://schemas.openxmlformats.org/presentationml/2006/main">
  <p:tag name="KSO_WM_TEMPLATE_CATEGORY" val="custom"/>
  <p:tag name="KSO_WM_TEMPLATE_INDEX" val="20185071"/>
  <p:tag name="KSO_WM_UNIT_TYPE" val="m_h_d"/>
  <p:tag name="KSO_WM_UNIT_INDEX" val="1_2_1"/>
  <p:tag name="KSO_WM_UNIT_ID" val="custom20185071_14*m_h_d*1_2_1"/>
  <p:tag name="KSO_WM_UNIT_LAYERLEVEL" val="1_1_1"/>
  <p:tag name="KSO_WM_UNIT_VALUE" val="447*963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3"/>
  <p:tag name="KSO_WM_UNIT_TEXT_FILL_FORE_SCHEMECOLOR_INDEX" val="2"/>
  <p:tag name="KSO_WM_UNIT_TEXT_FILL_TYPE" val="1"/>
  <p:tag name="KSO_WM_UNIT_USESOURCEFORMAT_APPLY" val="1"/>
</p:tagLst>
</file>

<file path=ppt/tags/tag131.xml><?xml version="1.0" encoding="utf-8"?>
<p:tagLst xmlns:p="http://schemas.openxmlformats.org/presentationml/2006/main">
  <p:tag name="KSO_WM_TEMPLATE_CATEGORY" val="custom"/>
  <p:tag name="KSO_WM_TEMPLATE_INDEX" val="20185071"/>
  <p:tag name="KSO_WM_UNIT_TYPE" val="m_h_d"/>
  <p:tag name="KSO_WM_UNIT_INDEX" val="1_1_1"/>
  <p:tag name="KSO_WM_UNIT_ID" val="custom20185071_14*m_h_d*1_1_1"/>
  <p:tag name="KSO_WM_UNIT_LAYERLEVEL" val="1_1_1"/>
  <p:tag name="KSO_WM_UNIT_VALUE" val="447*963"/>
  <p:tag name="KSO_WM_UNIT_HIGHLIGHT" val="0"/>
  <p:tag name="KSO_WM_UNIT_COMPATIBLE" val="0"/>
  <p:tag name="KSO_WM_UNIT_CLEAR" val="0"/>
  <p:tag name="KSO_WM_BEAUTIFY_FLAG" val="#wm#"/>
  <p:tag name="KSO_WM_TAG_VERSION" val="1.0"/>
  <p:tag name="KSO_WM_DIAGRAM_GROUP_CODE" val="m1-3"/>
  <p:tag name="KSO_WM_UNIT_TEXT_FILL_FORE_SCHEMECOLOR_INDEX" val="2"/>
  <p:tag name="KSO_WM_UNIT_TEXT_FILL_TYPE" val="1"/>
  <p:tag name="KSO_WM_UNIT_USESOURCEFORMAT_APPLY" val="1"/>
</p:tagLst>
</file>

<file path=ppt/tags/tag132.xml><?xml version="1.0" encoding="utf-8"?>
<p:tagLst xmlns:p="http://schemas.openxmlformats.org/presentationml/2006/main">
  <p:tag name="KSO_WM_TEMPLATE_CATEGORY" val="custom"/>
  <p:tag name="KSO_WM_TEMPLATE_INDEX" val="20185071"/>
  <p:tag name="KSO_WM_UNIT_TYPE" val="m_i"/>
  <p:tag name="KSO_WM_UNIT_INDEX" val="1_1"/>
  <p:tag name="KSO_WM_UNIT_ID" val="custom20185071_14*m_i*1_1"/>
  <p:tag name="KSO_WM_UNIT_LAYERLEVEL" val="1_1"/>
  <p:tag name="KSO_WM_BEAUTIFY_FLAG" val="#wm#"/>
  <p:tag name="KSO_WM_TAG_VERSION" val="1.0"/>
  <p:tag name="KSO_WM_DIAGRAM_GROUP_CODE" val="m1-3"/>
  <p:tag name="KSO_WM_UNIT_LINE_FORE_SCHEMECOLOR_INDEX" val="5"/>
  <p:tag name="KSO_WM_UNIT_LINE_FILL_TYPE" val="2"/>
  <p:tag name="KSO_WM_UNIT_USESOURCEFORMAT_APPLY" val="1"/>
</p:tagLst>
</file>

<file path=ppt/tags/tag133.xml><?xml version="1.0" encoding="utf-8"?>
<p:tagLst xmlns:p="http://schemas.openxmlformats.org/presentationml/2006/main">
  <p:tag name="KSO_WM_TEMPLATE_CATEGORY" val="custom"/>
  <p:tag name="KSO_WM_TEMPLATE_INDEX" val="20185071"/>
  <p:tag name="KSO_WM_UNIT_TYPE" val="m_i"/>
  <p:tag name="KSO_WM_UNIT_INDEX" val="1_2"/>
  <p:tag name="KSO_WM_UNIT_ID" val="custom20185071_14*m_i*1_2"/>
  <p:tag name="KSO_WM_UNIT_LAYERLEVEL" val="1_1"/>
  <p:tag name="KSO_WM_BEAUTIFY_FLAG" val="#wm#"/>
  <p:tag name="KSO_WM_TAG_VERSION" val="1.0"/>
  <p:tag name="KSO_WM_DIAGRAM_GROUP_CODE" val="m1-3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34.xml><?xml version="1.0" encoding="utf-8"?>
<p:tagLst xmlns:p="http://schemas.openxmlformats.org/presentationml/2006/main">
  <p:tag name="KSO_WM_TEMPLATE_CATEGORY" val="custom"/>
  <p:tag name="KSO_WM_TEMPLATE_INDEX" val="20185071"/>
  <p:tag name="KSO_WM_UNIT_TYPE" val="m_i"/>
  <p:tag name="KSO_WM_UNIT_INDEX" val="1_3"/>
  <p:tag name="KSO_WM_UNIT_ID" val="custom20185071_14*m_i*1_3"/>
  <p:tag name="KSO_WM_UNIT_LAYERLEVEL" val="1_1"/>
  <p:tag name="KSO_WM_BEAUTIFY_FLAG" val="#wm#"/>
  <p:tag name="KSO_WM_TAG_VERSION" val="1.0"/>
  <p:tag name="KSO_WM_DIAGRAM_GROUP_CODE" val="m1-3"/>
  <p:tag name="KSO_WM_UNIT_TEXT_FILL_FORE_SCHEMECOLOR_INDEX" val="1"/>
  <p:tag name="KSO_WM_UNIT_TEXT_FILL_TYPE" val="1"/>
  <p:tag name="KSO_WM_UNIT_USESOURCEFORMAT_APPLY" val="1"/>
</p:tagLst>
</file>

<file path=ppt/tags/tag13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14*i*5"/>
  <p:tag name="KSO_WM_TEMPLATE_CATEGORY" val="custom"/>
  <p:tag name="KSO_WM_TEMPLATE_INDEX" val="20185071"/>
  <p:tag name="KSO_WM_UNIT_INDEX" val="5"/>
</p:tagLst>
</file>

<file path=ppt/tags/tag136.xml><?xml version="1.0" encoding="utf-8"?>
<p:tagLst xmlns:p="http://schemas.openxmlformats.org/presentationml/2006/main">
  <p:tag name="KSO_WM_TEMPLATE_CATEGORY" val="custom"/>
  <p:tag name="KSO_WM_TEMPLATE_INDEX" val="20185071"/>
  <p:tag name="KSO_WM_UNIT_TYPE" val="a"/>
  <p:tag name="KSO_WM_UNIT_INDEX" val="1"/>
  <p:tag name="KSO_WM_UNIT_ID" val="custom20185071_14*a*1"/>
  <p:tag name="KSO_WM_UNIT_LAYERLEVEL" val="1"/>
  <p:tag name="KSO_WM_UNIT_VALUE" val="11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LOREM IPSUM"/>
</p:tagLst>
</file>

<file path=ppt/tags/tag137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SLIDE_ID" val="custom20185071_14"/>
  <p:tag name="KSO_WM_SLIDE_INDEX" val="14"/>
  <p:tag name="KSO_WM_SLIDE_ITEM_CNT" val="2"/>
  <p:tag name="KSO_WM_SLIDE_LAYOUT" val="a_b_m"/>
  <p:tag name="KSO_WM_SLIDE_LAYOUT_CNT" val="1_1_1"/>
  <p:tag name="KSO_WM_SLIDE_TYPE" val="text"/>
  <p:tag name="KSO_WM_SLIDE_SUBTYPE" val="diag"/>
  <p:tag name="KSO_WM_BEAUTIFY_FLAG" val="#wm#"/>
  <p:tag name="KSO_WM_SLIDE_POSITION" val="59*2"/>
  <p:tag name="KSO_WM_SLIDE_SIZE" val="843*451"/>
  <p:tag name="KSO_WM_DIAGRAM_GROUP_CODE" val="m1-3"/>
</p:tagLst>
</file>

<file path=ppt/tags/tag138.xml><?xml version="1.0" encoding="utf-8"?>
<p:tagLst xmlns:p="http://schemas.openxmlformats.org/presentationml/2006/main">
  <p:tag name="KSO_WM_TEMPLATE_CATEGORY" val="custom"/>
  <p:tag name="KSO_WM_TEMPLATE_INDEX" val="20185071"/>
  <p:tag name="KSO_WM_UNIT_TYPE" val="d"/>
  <p:tag name="KSO_WM_UNIT_INDEX" val="1"/>
  <p:tag name="KSO_WM_UNIT_ID" val="custom20185071_17*d*1"/>
  <p:tag name="KSO_WM_UNIT_LAYERLEVEL" val="1"/>
  <p:tag name="KSO_WM_UNIT_VALUE" val="1904*1518"/>
  <p:tag name="KSO_WM_UNIT_HIGHLIGHT" val="0"/>
  <p:tag name="KSO_WM_UNIT_COMPATIBLE" val="0"/>
  <p:tag name="KSO_WM_UNIT_CLEAR" val="0"/>
  <p:tag name="KSO_WM_BEAUTIFY_FLAG" val="#wm#"/>
  <p:tag name="KSO_WM_TAG_VERSION" val="1.0"/>
</p:tagLst>
</file>

<file path=ppt/tags/tag13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17*i*1"/>
  <p:tag name="KSO_WM_TEMPLATE_CATEGORY" val="custom"/>
  <p:tag name="KSO_WM_TEMPLATE_INDEX" val="20185071"/>
  <p:tag name="KSO_WM_UNIT_INDEX" val="1"/>
</p:tagLst>
</file>

<file path=ppt/tags/tag14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2"/>
  <p:tag name="KSO_WM_UNIT_ID" val="custom20185071_2*l_h_i*1_1_2"/>
  <p:tag name="KSO_WM_UNIT_LAYERLEVEL" val="1_1_1"/>
  <p:tag name="KSO_WM_BEAUTIFY_FLAG" val="#wm#"/>
  <p:tag name="KSO_WM_DIAGRAM_GROUP_CODE" val="l1-1"/>
  <p:tag name="KSO_WM_UNIT_TEXT_FILL_FORE_SCHEMECOLOR_INDEX" val="14"/>
  <p:tag name="KSO_WM_UNIT_TEXT_FILL_TYPE" val="1"/>
  <p:tag name="KSO_WM_UNIT_USESOURCEFORMAT_APPLY" val="1"/>
</p:tagLst>
</file>

<file path=ppt/tags/tag140.xml><?xml version="1.0" encoding="utf-8"?>
<p:tagLst xmlns:p="http://schemas.openxmlformats.org/presentationml/2006/main">
  <p:tag name="KSO_WM_TEMPLATE_CATEGORY" val="custom"/>
  <p:tag name="KSO_WM_TEMPLATE_INDEX" val="20185071"/>
  <p:tag name="KSO_WM_UNIT_TYPE" val="a"/>
  <p:tag name="KSO_WM_UNIT_INDEX" val="1"/>
  <p:tag name="KSO_WM_UNIT_ID" val="custom20185071_17*a*1"/>
  <p:tag name="KSO_WM_UNIT_LAYERLEVEL" val="1"/>
  <p:tag name="KSO_WM_UNIT_VALUE" val="19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  <p:tag name="KSO_WM_BEAUTIFY_FLAG" val="#wm#"/>
  <p:tag name="KSO_WM_TAG_VERSION" val="1.0"/>
</p:tagLst>
</file>

<file path=ppt/tags/tag14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SLIDE_ID" val="custom20185071_17"/>
  <p:tag name="KSO_WM_SLIDE_INDEX" val="17"/>
  <p:tag name="KSO_WM_SLIDE_ITEM_CNT" val="2"/>
  <p:tag name="KSO_WM_SLIDE_LAYOUT" val="f_a_b_d"/>
  <p:tag name="KSO_WM_SLIDE_LAYOUT_CNT" val="1_1_1_1"/>
  <p:tag name="KSO_WM_SLIDE_TYPE" val="text"/>
  <p:tag name="KSO_WM_SLIDE_SUBTYPE" val="picTxt"/>
  <p:tag name="KSO_WM_BEAUTIFY_FLAG" val="#wm#"/>
  <p:tag name="KSO_WM_SLIDE_POSITION" val="0*0"/>
  <p:tag name="KSO_WM_SLIDE_SIZE" val="938*540"/>
</p:tagLst>
</file>

<file path=ppt/tags/tag142.xml><?xml version="1.0" encoding="utf-8"?>
<p:tagLst xmlns:p="http://schemas.openxmlformats.org/presentationml/2006/main">
  <p:tag name="KSO_WM_TEMPLATE_CATEGORY" val="custom"/>
  <p:tag name="KSO_WM_TEMPLATE_INDEX" val="20185071"/>
  <p:tag name="KSO_WM_UNIT_TYPE" val="a"/>
  <p:tag name="KSO_WM_UNIT_INDEX" val="1"/>
  <p:tag name="KSO_WM_UNIT_ID" val="custom20185071_18*a*1"/>
  <p:tag name="KSO_WM_UNIT_LAYERLEVEL" val="1"/>
  <p:tag name="KSO_WM_UNIT_VALUE" val="12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THANK YOU"/>
</p:tagLst>
</file>

<file path=ppt/tags/tag143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SLIDE_ID" val="custom20185071_18"/>
  <p:tag name="KSO_WM_SLIDE_INDEX" val="18"/>
  <p:tag name="KSO_WM_SLIDE_ITEM_CNT" val="2"/>
  <p:tag name="KSO_WM_SLIDE_LAYOUT" val="a_f"/>
  <p:tag name="KSO_WM_SLIDE_LAYOUT_CNT" val="1_1"/>
  <p:tag name="KSO_WM_SLIDE_TYPE" val="endPage"/>
  <p:tag name="KSO_WM_SLIDE_SUBTYPE" val="pureTxt"/>
  <p:tag name="KSO_WM_BEAUTIFY_FLAG" val="#wm#"/>
</p:tagLst>
</file>

<file path=ppt/tags/tag15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2*a*1"/>
  <p:tag name="KSO_WM_UNIT_LAYERLEVEL" val="1"/>
  <p:tag name="KSO_WM_UNIT_ISCONTENTSTITLE" val="1"/>
  <p:tag name="KSO_WM_UNIT_VALUE" val="5"/>
  <p:tag name="KSO_WM_UNIT_HIGHLIGHT" val="0"/>
  <p:tag name="KSO_WM_UNIT_COMPATIBLE" val="0"/>
  <p:tag name="KSO_WM_UNIT_CLEAR" val="0"/>
  <p:tag name="KSO_WM_BEAUTIFY_FLAG" val="#wm#"/>
  <p:tag name="KSO_WM_UNIT_PRESET_TEXT" val="CONTENT"/>
</p:tagLst>
</file>

<file path=ppt/tags/tag1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2_1"/>
  <p:tag name="KSO_WM_UNIT_ID" val="custom20185071_2*l_h_a*1_2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2_2"/>
  <p:tag name="KSO_WM_UNIT_ID" val="custom20185071_2*l_h_i*1_2_2"/>
  <p:tag name="KSO_WM_UNIT_LAYERLEVEL" val="1_1_1"/>
  <p:tag name="KSO_WM_BEAUTIFY_FLAG" val="#wm#"/>
  <p:tag name="KSO_WM_DIAGRAM_GROUP_CODE" val="l1-1"/>
  <p:tag name="KSO_WM_UNIT_TEXT_FILL_FORE_SCHEMECOLOR_INDEX" val="14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3_2"/>
  <p:tag name="KSO_WM_UNIT_ID" val="custom20185071_2*l_h_i*1_3_2"/>
  <p:tag name="KSO_WM_UNIT_LAYERLEVEL" val="1_1_1"/>
  <p:tag name="KSO_WM_BEAUTIFY_FLAG" val="#wm#"/>
  <p:tag name="KSO_WM_DIAGRAM_GROUP_CODE" val="l1-1"/>
  <p:tag name="KSO_WM_UNIT_TEXT_FILL_FORE_SCHEMECOLOR_INDEX" val="14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3_1"/>
  <p:tag name="KSO_WM_UNIT_ID" val="custom20185071_2*l_h_a*1_3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5071"/>
</p:tagLst>
</file>

<file path=ppt/tags/tag20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4_1"/>
  <p:tag name="KSO_WM_UNIT_ID" val="custom20185071_2*l_h_a*1_4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4_2"/>
  <p:tag name="KSO_WM_UNIT_ID" val="custom20185071_2*l_h_i*1_4_2"/>
  <p:tag name="KSO_WM_UNIT_LAYERLEVEL" val="1_1_1"/>
  <p:tag name="KSO_WM_BEAUTIFY_FLAG" val="#wm#"/>
  <p:tag name="KSO_WM_DIAGRAM_GROUP_CODE" val="l1-1"/>
  <p:tag name="KSO_WM_UNIT_TEXT_FILL_FORE_SCHEMECOLOR_INDEX" val="14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SLIDE_ID" val="custom20185071_2"/>
  <p:tag name="KSO_WM_SLIDE_INDEX" val="2"/>
  <p:tag name="KSO_WM_SLIDE_ITEM_CNT" val="4"/>
  <p:tag name="KSO_WM_SLIDE_LAYOUT" val="a_l"/>
  <p:tag name="KSO_WM_SLIDE_LAYOUT_CNT" val="1_1"/>
  <p:tag name="KSO_WM_SLIDE_TYPE" val="contents"/>
  <p:tag name="KSO_WM_SLIDE_SUBTYPE" val="diag"/>
  <p:tag name="KSO_WM_BEAUTIFY_FLAG" val="#wm#"/>
  <p:tag name="KSO_WM_DIAGRAM_GROUP_CODE" val="l1-1"/>
</p:tagLst>
</file>

<file path=ppt/tags/tag23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3*a*1"/>
  <p:tag name="KSO_WM_UNIT_LAYERLEVEL" val="1"/>
  <p:tag name="KSO_WM_UNIT_VALUE" val="12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PART ONE"/>
</p:tagLst>
</file>

<file path=ppt/tags/tag24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SLIDE_ID" val="custom20185071_3"/>
  <p:tag name="KSO_WM_SLIDE_INDEX" val="3"/>
  <p:tag name="KSO_WM_SLIDE_ITEM_CNT" val="1"/>
  <p:tag name="KSO_WM_SLIDE_LAYOUT" val="a"/>
  <p:tag name="KSO_WM_SLIDE_LAYOUT_CNT" val="1"/>
  <p:tag name="KSO_WM_SLIDE_TYPE" val="sectionTitle"/>
  <p:tag name="KSO_WM_SLIDE_SUBTYPE" val="pureTxt"/>
  <p:tag name="KSO_WM_BEAUTIFY_FLAG" val="#wm#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4*i*4"/>
  <p:tag name="KSO_WM_TEMPLATE_CATEGORY" val="custom"/>
  <p:tag name="KSO_WM_TEMPLATE_INDEX" val="20185071"/>
  <p:tag name="KSO_WM_UNIT_INDEX" val="4"/>
</p:tagLst>
</file>

<file path=ppt/tags/tag2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4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27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f"/>
  <p:tag name="KSO_WM_UNIT_INDEX" val="1_3_1"/>
  <p:tag name="KSO_WM_UNIT_ID" val="custom20185071_4*l_h_f*1_3_1"/>
  <p:tag name="KSO_WM_UNIT_LAYERLEVEL" val="1_1_1"/>
  <p:tag name="KSO_WM_UNIT_VALUE" val="92"/>
  <p:tag name="KSO_WM_UNIT_HIGHLIGHT" val="0"/>
  <p:tag name="KSO_WM_UNIT_COMPATIBLE" val="0"/>
  <p:tag name="KSO_WM_UNIT_CLEAR" val="0"/>
  <p:tag name="KSO_WM_BEAUTIFY_FLAG" val="#wm#"/>
  <p:tag name="KSO_WM_DIAGRAM_GROUP_CODE" val="l1-2"/>
  <p:tag name="KSO_WM_UNIT_PRESET_TEXT" val="Lorem ipsum dolor sit amet, consectetur adipisicing elit, sed do eiusmod tempor incididunt ut labore et dolore magna aliqua. Ut enim ad minim veniam, quis nostrud exercitation ullamco."/>
  <p:tag name="KSO_WM_UNIT_TEXT_FILL_FORE_SCHEMECOLOR_INDEX" val="14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f"/>
  <p:tag name="KSO_WM_UNIT_INDEX" val="1_1_1"/>
  <p:tag name="KSO_WM_UNIT_ID" val="custom20185071_4*l_h_f*1_1_1"/>
  <p:tag name="KSO_WM_UNIT_LAYERLEVEL" val="1_1_1"/>
  <p:tag name="KSO_WM_UNIT_VALUE" val="92"/>
  <p:tag name="KSO_WM_UNIT_HIGHLIGHT" val="0"/>
  <p:tag name="KSO_WM_UNIT_COMPATIBLE" val="0"/>
  <p:tag name="KSO_WM_UNIT_CLEAR" val="0"/>
  <p:tag name="KSO_WM_BEAUTIFY_FLAG" val="#wm#"/>
  <p:tag name="KSO_WM_DIAGRAM_GROUP_CODE" val="l1-2"/>
  <p:tag name="KSO_WM_UNIT_PRESET_TEXT" val="Lorem ipsum dolor sit amet, consectetur adipisicing elit, sed do eiusmod tempor incididunt ut labore et dolore magna aliqua. Ut enim ad minim veniam, quis nostrud exercitation ullamco."/>
  <p:tag name="KSO_WM_UNIT_TEXT_FILL_FORE_SCHEMECOLOR_INDEX" val="14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3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BEAUTIFY_FLAG" val="#wm#"/>
  <p:tag name="KSO_WM_TEMPLATE_THUMBS_INDEX" val="1、2、3、4、5、8、15、16、17、18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3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32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33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35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37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39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4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1*a*1"/>
  <p:tag name="KSO_WM_UNIT_LAYERLEVEL" val="1"/>
  <p:tag name="KSO_WM_UNIT_VALUE" val="28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GRADUATION_x000B_REPLY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41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43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45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47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49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5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b"/>
  <p:tag name="KSO_WM_UNIT_INDEX" val="1"/>
  <p:tag name="KSO_WM_UNIT_ID" val="custom20185071_1*b*1"/>
  <p:tag name="KSO_WM_UNIT_LAYERLEVEL" val="1"/>
  <p:tag name="KSO_WM_UNIT_VALUE" val="8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SPEAKER:XXX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5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1"/>
  <p:tag name="KSO_WM_UNIT_ID" val="custom20185071_2*l_h_i*1_1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2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2_1"/>
  <p:tag name="KSO_WM_UNIT_ID" val="custom20185071_2*l_h_i*1_2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3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3_1"/>
  <p:tag name="KSO_WM_UNIT_ID" val="custom20185071_2*l_h_i*1_3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4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4_1"/>
  <p:tag name="KSO_WM_UNIT_ID" val="custom20185071_2*l_h_i*1_4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5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1_1"/>
  <p:tag name="KSO_WM_UNIT_ID" val="custom20185071_2*l_h_a*1_1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5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2_1"/>
  <p:tag name="KSO_WM_UNIT_ID" val="custom20185071_2*l_h_a*1_2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57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3_1"/>
  <p:tag name="KSO_WM_UNIT_ID" val="custom20185071_2*l_h_a*1_3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58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4_1"/>
  <p:tag name="KSO_WM_UNIT_ID" val="custom20185071_2*l_h_a*1_4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59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4_1"/>
  <p:tag name="KSO_WM_UNIT_ID" val="custom20185071_2*l_h_a*1_4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SLIDE_ID" val="custom20185071_1"/>
  <p:tag name="KSO_WM_SLIDE_INDEX" val="1"/>
  <p:tag name="KSO_WM_SLIDE_ITEM_CNT" val="2"/>
  <p:tag name="KSO_WM_SLIDE_LAYOUT" val="b_a"/>
  <p:tag name="KSO_WM_SLIDE_LAYOUT_CNT" val="1_1"/>
  <p:tag name="KSO_WM_SLIDE_TYPE" val="title"/>
  <p:tag name="KSO_WM_SLIDE_SUBTYPE" val="pureTxt"/>
  <p:tag name="KSO_WM_BEAUTIFY_FLAG" val="#wm#"/>
  <p:tag name="KSO_WM_TEMPLATE_THUMBS_INDEX" val="1、2、3、4、5、8、15、16、17、18、"/>
  <p:tag name="KSO_WM_SLIDE_MODEL_TYPE" val="cover"/>
</p:tagLst>
</file>

<file path=ppt/tags/tag60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4_1"/>
  <p:tag name="KSO_WM_UNIT_ID" val="custom20185071_2*l_h_i*1_4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4_1"/>
  <p:tag name="KSO_WM_UNIT_ID" val="custom20185071_2*l_h_i*1_4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2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a"/>
  <p:tag name="KSO_WM_UNIT_INDEX" val="1_4_1"/>
  <p:tag name="KSO_WM_UNIT_ID" val="custom20185071_2*l_h_a*1_4_1"/>
  <p:tag name="KSO_WM_UNIT_LAYERLEVEL" val="1_1_1"/>
  <p:tag name="KSO_WM_UNIT_VALUE" val="19"/>
  <p:tag name="KSO_WM_UNIT_HIGHLIGHT" val="0"/>
  <p:tag name="KSO_WM_UNIT_COMPATIBLE" val="0"/>
  <p:tag name="KSO_WM_UNIT_CLEAR" val="0"/>
  <p:tag name="KSO_WM_BEAUTIFY_FLAG" val="#wm#"/>
  <p:tag name="KSO_WM_DIAGRAM_GROUP_CODE" val="l1-1"/>
  <p:tag name="KSO_WM_UNIT_PRESET_TEXT" val="Lorem ipsum dolor"/>
  <p:tag name="KSO_WM_UNIT_TEXT_FILL_FORE_SCHEMECOLOR_INDEX" val="13"/>
  <p:tag name="KSO_WM_UNIT_TEXT_FILL_TYPE" val="1"/>
  <p:tag name="KSO_WM_UNIT_USESOURCEFORMAT_APPLY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65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6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4"/>
  <p:tag name="KSO_WM_UNIT_ID" val="custom20185071_5*l_h_i*1_1_4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67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5"/>
  <p:tag name="KSO_WM_UNIT_ID" val="custom20185071_5*l_h_i*1_1_5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68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2_3"/>
  <p:tag name="KSO_WM_UNIT_ID" val="custom20185071_5*l_h_i*1_2_3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69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3_3"/>
  <p:tag name="KSO_WM_UNIT_ID" val="custom20185071_5*l_h_i*1_3_3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2*i*0"/>
  <p:tag name="KSO_WM_TEMPLATE_CATEGORY" val="custom"/>
  <p:tag name="KSO_WM_TEMPLATE_INDEX" val="20185071"/>
  <p:tag name="KSO_WM_UNIT_INDEX" val="0"/>
</p:tagLst>
</file>

<file path=ppt/tags/tag70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SLIDE_ID" val="custom20185071_5"/>
  <p:tag name="KSO_WM_SLIDE_INDEX" val="5"/>
  <p:tag name="KSO_WM_SLIDE_ITEM_CNT" val="3"/>
  <p:tag name="KSO_WM_SLIDE_LAYOUT" val="a_b_l"/>
  <p:tag name="KSO_WM_SLIDE_LAYOUT_CNT" val="1_1_1"/>
  <p:tag name="KSO_WM_SLIDE_TYPE" val="text"/>
  <p:tag name="KSO_WM_SLIDE_SUBTYPE" val="diag"/>
  <p:tag name="KSO_WM_BEAUTIFY_FLAG" val="#wm#"/>
  <p:tag name="KSO_WM_SLIDE_POSITION" val="39*83"/>
  <p:tag name="KSO_WM_SLIDE_SIZE" val="872*353"/>
  <p:tag name="KSO_WM_DIAGRAM_GROUP_CODE" val="l1-3"/>
</p:tagLst>
</file>

<file path=ppt/tags/tag7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3"/>
  <p:tag name="KSO_WM_UNIT_ID" val="custom20185071_5*l_h_i*1_1_3"/>
  <p:tag name="KSO_WM_UNIT_LAYERLEVEL" val="1_1_1"/>
  <p:tag name="KSO_WM_BEAUTIFY_FLAG" val="#wm#"/>
  <p:tag name="KSO_WM_DIAGRAM_GROUP_CODE" val="l1-3"/>
  <p:tag name="KSO_WM_UNIT_LINE_FORE_SCHEMECOLOR_INDEX" val="5"/>
  <p:tag name="KSO_WM_UNIT_LINE_FILL_TYPE" val="2"/>
  <p:tag name="KSO_WM_UNIT_USESOURCEFORMAT_APPLY" val="1"/>
</p:tagLst>
</file>

<file path=ppt/tags/tag7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73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74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4"/>
  <p:tag name="KSO_WM_UNIT_ID" val="custom20185071_5*l_h_i*1_1_4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75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5"/>
  <p:tag name="KSO_WM_UNIT_ID" val="custom20185071_5*l_h_i*1_1_5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7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2_3"/>
  <p:tag name="KSO_WM_UNIT_ID" val="custom20185071_5*l_h_i*1_2_3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77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3_3"/>
  <p:tag name="KSO_WM_UNIT_ID" val="custom20185071_5*l_h_i*1_3_3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7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2*i*1"/>
  <p:tag name="KSO_WM_TEMPLATE_CATEGORY" val="custom"/>
  <p:tag name="KSO_WM_TEMPLATE_INDEX" val="20185071"/>
  <p:tag name="KSO_WM_UNIT_INDEX" val="1"/>
</p:tagLst>
</file>

<file path=ppt/tags/tag80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8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4"/>
  <p:tag name="KSO_WM_UNIT_ID" val="custom20185071_5*l_h_i*1_1_4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82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5"/>
  <p:tag name="KSO_WM_UNIT_ID" val="custom20185071_5*l_h_i*1_1_5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8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85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8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4"/>
  <p:tag name="KSO_WM_UNIT_ID" val="custom20185071_5*l_h_i*1_1_4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87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5"/>
  <p:tag name="KSO_WM_UNIT_ID" val="custom20185071_5*l_h_i*1_1_5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8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9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1"/>
  <p:tag name="KSO_WM_UNIT_ID" val="custom20185071_2*l_h_i*1_1_1"/>
  <p:tag name="KSO_WM_UNIT_LAYERLEVEL" val="1_1_1"/>
  <p:tag name="KSO_WM_BEAUTIFY_FLAG" val="#wm#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90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91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4"/>
  <p:tag name="KSO_WM_UNIT_ID" val="custom20185071_5*l_h_i*1_1_4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92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5"/>
  <p:tag name="KSO_WM_UNIT_ID" val="custom20185071_5*l_h_i*1_1_5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9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ags/tag95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a"/>
  <p:tag name="KSO_WM_UNIT_INDEX" val="1"/>
  <p:tag name="KSO_WM_UNIT_ID" val="custom20185071_5*a*1"/>
  <p:tag name="KSO_WM_UNIT_LAYERLEVEL" val="1"/>
  <p:tag name="KSO_WM_UNIT_VALUE" val="15"/>
  <p:tag name="KSO_WM_UNIT_ISCONTENTSTITLE" val="0"/>
  <p:tag name="KSO_WM_UNIT_HIGHLIGHT" val="0"/>
  <p:tag name="KSO_WM_UNIT_COMPATIBLE" val="0"/>
  <p:tag name="KSO_WM_UNIT_CLEAR" val="0"/>
  <p:tag name="KSO_WM_BEAUTIFY_FLAG" val="#wm#"/>
  <p:tag name="KSO_WM_UNIT_PRESET_TEXT" val="LOREM IPSUM"/>
</p:tagLst>
</file>

<file path=ppt/tags/tag96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4"/>
  <p:tag name="KSO_WM_UNIT_ID" val="custom20185071_5*l_h_i*1_1_4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97.xml><?xml version="1.0" encoding="utf-8"?>
<p:tagLst xmlns:p="http://schemas.openxmlformats.org/presentationml/2006/main">
  <p:tag name="KSO_WM_TEMPLATE_CATEGORY" val="custom"/>
  <p:tag name="KSO_WM_TEMPLATE_INDEX" val="20185071"/>
  <p:tag name="KSO_WM_TAG_VERSION" val="1.0"/>
  <p:tag name="KSO_WM_UNIT_TYPE" val="l_h_i"/>
  <p:tag name="KSO_WM_UNIT_INDEX" val="1_1_5"/>
  <p:tag name="KSO_WM_UNIT_ID" val="custom20185071_5*l_h_i*1_1_5"/>
  <p:tag name="KSO_WM_UNIT_LAYERLEVEL" val="1_1_1"/>
  <p:tag name="KSO_WM_BEAUTIFY_FLAG" val="#wm#"/>
  <p:tag name="KSO_WM_DIAGRAM_GROUP_CODE" val="l1-3"/>
  <p:tag name="KSO_WM_UNIT_TEXT_FILL_FORE_SCHEMECOLOR_INDEX" val="14"/>
  <p:tag name="KSO_WM_UNIT_TEXT_FILL_TYPE" val="1"/>
  <p:tag name="KSO_WM_UNIT_USESOURCEFORMAT_APPLY" val="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185071"/>
</p:tagLst>
</file>

<file path=ppt/tags/tag9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5071_5*i*12"/>
  <p:tag name="KSO_WM_TEMPLATE_CATEGORY" val="custom"/>
  <p:tag name="KSO_WM_TEMPLATE_INDEX" val="20185071"/>
  <p:tag name="KSO_WM_UNIT_INDEX" val="12"/>
</p:tagLst>
</file>

<file path=ppt/theme/theme1.xml><?xml version="1.0" encoding="utf-8"?>
<a:theme xmlns:a="http://schemas.openxmlformats.org/drawingml/2006/main" name="1_Office 主题​​">
  <a:themeElements>
    <a:clrScheme name="自定义 61">
      <a:dk1>
        <a:srgbClr val="000000"/>
      </a:dk1>
      <a:lt1>
        <a:srgbClr val="FFFFFF"/>
      </a:lt1>
      <a:dk2>
        <a:srgbClr val="8395FD"/>
      </a:dk2>
      <a:lt2>
        <a:srgbClr val="E7E6E6"/>
      </a:lt2>
      <a:accent1>
        <a:srgbClr val="304EFC"/>
      </a:accent1>
      <a:accent2>
        <a:srgbClr val="536DFE"/>
      </a:accent2>
      <a:accent3>
        <a:srgbClr val="304EFC"/>
      </a:accent3>
      <a:accent4>
        <a:srgbClr val="304EFC"/>
      </a:accent4>
      <a:accent5>
        <a:srgbClr val="304EFC"/>
      </a:accent5>
      <a:accent6>
        <a:srgbClr val="FFFFFF"/>
      </a:accent6>
      <a:hlink>
        <a:srgbClr val="0563C1"/>
      </a:hlink>
      <a:folHlink>
        <a:srgbClr val="954F72"/>
      </a:folHlink>
    </a:clrScheme>
    <a:fontScheme name="自定义 4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61">
    <a:dk1>
      <a:srgbClr val="000000"/>
    </a:dk1>
    <a:lt1>
      <a:srgbClr val="FFFFFF"/>
    </a:lt1>
    <a:dk2>
      <a:srgbClr val="8395FD"/>
    </a:dk2>
    <a:lt2>
      <a:srgbClr val="E7E6E6"/>
    </a:lt2>
    <a:accent1>
      <a:srgbClr val="304EFC"/>
    </a:accent1>
    <a:accent2>
      <a:srgbClr val="536DFE"/>
    </a:accent2>
    <a:accent3>
      <a:srgbClr val="304EFC"/>
    </a:accent3>
    <a:accent4>
      <a:srgbClr val="304EFC"/>
    </a:accent4>
    <a:accent5>
      <a:srgbClr val="304EFC"/>
    </a:accent5>
    <a:accent6>
      <a:srgbClr val="FFFFFF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自定义 61">
    <a:dk1>
      <a:srgbClr val="000000"/>
    </a:dk1>
    <a:lt1>
      <a:srgbClr val="FFFFFF"/>
    </a:lt1>
    <a:dk2>
      <a:srgbClr val="8395FD"/>
    </a:dk2>
    <a:lt2>
      <a:srgbClr val="E7E6E6"/>
    </a:lt2>
    <a:accent1>
      <a:srgbClr val="304EFC"/>
    </a:accent1>
    <a:accent2>
      <a:srgbClr val="536DFE"/>
    </a:accent2>
    <a:accent3>
      <a:srgbClr val="304EFC"/>
    </a:accent3>
    <a:accent4>
      <a:srgbClr val="304EFC"/>
    </a:accent4>
    <a:accent5>
      <a:srgbClr val="304EFC"/>
    </a:accent5>
    <a:accent6>
      <a:srgbClr val="FFFFFF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自定义 61">
    <a:dk1>
      <a:srgbClr val="000000"/>
    </a:dk1>
    <a:lt1>
      <a:srgbClr val="FFFFFF"/>
    </a:lt1>
    <a:dk2>
      <a:srgbClr val="8395FD"/>
    </a:dk2>
    <a:lt2>
      <a:srgbClr val="E7E6E6"/>
    </a:lt2>
    <a:accent1>
      <a:srgbClr val="304EFC"/>
    </a:accent1>
    <a:accent2>
      <a:srgbClr val="536DFE"/>
    </a:accent2>
    <a:accent3>
      <a:srgbClr val="304EFC"/>
    </a:accent3>
    <a:accent4>
      <a:srgbClr val="304EFC"/>
    </a:accent4>
    <a:accent5>
      <a:srgbClr val="304EFC"/>
    </a:accent5>
    <a:accent6>
      <a:srgbClr val="FFFFFF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自定义 61">
    <a:dk1>
      <a:srgbClr val="000000"/>
    </a:dk1>
    <a:lt1>
      <a:srgbClr val="FFFFFF"/>
    </a:lt1>
    <a:dk2>
      <a:srgbClr val="8395FD"/>
    </a:dk2>
    <a:lt2>
      <a:srgbClr val="E7E6E6"/>
    </a:lt2>
    <a:accent1>
      <a:srgbClr val="304EFC"/>
    </a:accent1>
    <a:accent2>
      <a:srgbClr val="536DFE"/>
    </a:accent2>
    <a:accent3>
      <a:srgbClr val="304EFC"/>
    </a:accent3>
    <a:accent4>
      <a:srgbClr val="304EFC"/>
    </a:accent4>
    <a:accent5>
      <a:srgbClr val="304EFC"/>
    </a:accent5>
    <a:accent6>
      <a:srgbClr val="FFFFFF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自定义 61">
    <a:dk1>
      <a:srgbClr val="000000"/>
    </a:dk1>
    <a:lt1>
      <a:srgbClr val="FFFFFF"/>
    </a:lt1>
    <a:dk2>
      <a:srgbClr val="8395FD"/>
    </a:dk2>
    <a:lt2>
      <a:srgbClr val="E7E6E6"/>
    </a:lt2>
    <a:accent1>
      <a:srgbClr val="304EFC"/>
    </a:accent1>
    <a:accent2>
      <a:srgbClr val="536DFE"/>
    </a:accent2>
    <a:accent3>
      <a:srgbClr val="304EFC"/>
    </a:accent3>
    <a:accent4>
      <a:srgbClr val="304EFC"/>
    </a:accent4>
    <a:accent5>
      <a:srgbClr val="304EFC"/>
    </a:accent5>
    <a:accent6>
      <a:srgbClr val="FFFFFF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自定义 61">
    <a:dk1>
      <a:srgbClr val="000000"/>
    </a:dk1>
    <a:lt1>
      <a:srgbClr val="FFFFFF"/>
    </a:lt1>
    <a:dk2>
      <a:srgbClr val="8395FD"/>
    </a:dk2>
    <a:lt2>
      <a:srgbClr val="E7E6E6"/>
    </a:lt2>
    <a:accent1>
      <a:srgbClr val="304EFC"/>
    </a:accent1>
    <a:accent2>
      <a:srgbClr val="536DFE"/>
    </a:accent2>
    <a:accent3>
      <a:srgbClr val="304EFC"/>
    </a:accent3>
    <a:accent4>
      <a:srgbClr val="304EFC"/>
    </a:accent4>
    <a:accent5>
      <a:srgbClr val="304EFC"/>
    </a:accent5>
    <a:accent6>
      <a:srgbClr val="FFFFFF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自定义 61">
    <a:dk1>
      <a:srgbClr val="000000"/>
    </a:dk1>
    <a:lt1>
      <a:srgbClr val="FFFFFF"/>
    </a:lt1>
    <a:dk2>
      <a:srgbClr val="8395FD"/>
    </a:dk2>
    <a:lt2>
      <a:srgbClr val="E7E6E6"/>
    </a:lt2>
    <a:accent1>
      <a:srgbClr val="304EFC"/>
    </a:accent1>
    <a:accent2>
      <a:srgbClr val="536DFE"/>
    </a:accent2>
    <a:accent3>
      <a:srgbClr val="304EFC"/>
    </a:accent3>
    <a:accent4>
      <a:srgbClr val="304EFC"/>
    </a:accent4>
    <a:accent5>
      <a:srgbClr val="304EFC"/>
    </a:accent5>
    <a:accent6>
      <a:srgbClr val="FFFFFF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4783</Words>
  <Application>WPS 演示</Application>
  <PresentationFormat>宽屏</PresentationFormat>
  <Paragraphs>366</Paragraphs>
  <Slides>34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5" baseType="lpstr">
      <vt:lpstr>Arial</vt:lpstr>
      <vt:lpstr>宋体</vt:lpstr>
      <vt:lpstr>Wingdings</vt:lpstr>
      <vt:lpstr>等线</vt:lpstr>
      <vt:lpstr>微软雅黑</vt:lpstr>
      <vt:lpstr>华文细黑</vt:lpstr>
      <vt:lpstr>Arial Unicode MS</vt:lpstr>
      <vt:lpstr>Arial</vt:lpstr>
      <vt:lpstr>Lato</vt:lpstr>
      <vt:lpstr>Calibri</vt:lpstr>
      <vt:lpstr>1_Office 主题​​</vt:lpstr>
      <vt:lpstr>十 次 方 项 目 答 辩 </vt:lpstr>
      <vt:lpstr>PowerPoint 演示文稿</vt:lpstr>
      <vt:lpstr>十次方介绍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敬 请 各 位 同 学 老 师 指 正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乍见之欢不如久处不厌</cp:lastModifiedBy>
  <cp:revision>25</cp:revision>
  <dcterms:created xsi:type="dcterms:W3CDTF">2019-04-01T10:35:00Z</dcterms:created>
  <dcterms:modified xsi:type="dcterms:W3CDTF">2019-05-05T00:54:08Z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